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6" r:id="rId6"/>
    <p:sldId id="267" r:id="rId7"/>
    <p:sldId id="268" r:id="rId8"/>
    <p:sldId id="26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799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9AD5D15-4876-45B0-995F-AEBB4B7301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2BCA5ED-ED90-4BB9-8F81-FCA2B5B027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6E03DA5-56D1-4618-A0D3-F1756B9B2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8303742-1A10-49F2-9D2F-F3016EFC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5C86478-38D8-4AB7-B907-37974F53D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881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B889D6E-03A4-4AB9-9800-D056EBC94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D2D4EED1-A24B-45AF-A675-547CB41FB6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81F64C0-1200-4820-9CFA-E128864B4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EDF091B-DB08-4609-B851-C5126C9F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BFA61DA-56F2-449F-9DC0-DFF0772C2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50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6D4D64F-16BD-41EA-AFF0-41980FC6B1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59DDD8C-F3F7-4F39-8ADB-456B106A1B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EA8268C-F04B-4E52-8B91-4672B963C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4B3BE4-A62B-494B-8876-C55D01810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818FCF5-60FF-4499-B0DE-F5B55C615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672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5CAF161-B81B-4D9F-B099-3116D817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4F123D4-0764-4C5B-B4B7-D82A4C6EA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35CE647-85F0-4DE3-890B-78E6CFBCA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16F97CA-F7FE-4973-8B74-BAEA6DA1F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606ABFA-5CD3-4105-897C-518D98B5C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106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8663EC3-08C5-491E-BB95-532A8D7D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4D0FF5C-6A6D-497F-AF9D-D4FA2DA2A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05D5837-F206-4230-BC45-8E50A64F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91C9192-02B5-4B6D-8587-B936F3A5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A4A0C33-A174-46FC-A804-F3DF607FD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657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9EFFA42-2408-4E3C-B877-A1273394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D76E53C-9D47-46B2-B5F8-BDAD1FD36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10F26F5-7855-4138-B17D-AA2A765792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3CDE30F-C784-4F95-BCC9-1D479C874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B104B12-524F-4E58-973E-4046A5FB6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2BB0F76-78C9-4939-BA05-E5346B72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9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D2884EC-FA77-4275-99FA-F71DA965E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CF44B76-016E-4877-84DC-1F918A8E6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16E2ADD-E3BC-4A34-AB6B-12ACF15C1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AA6D306-0CFA-46CC-8461-2D7EB4076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80B57DD-4865-40E8-8920-54328D1A8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148840C-EA7E-44C6-8B61-CB67EB33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DE5E9743-890D-449E-9AF4-362A47B6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E42FE8A-9402-41D3-A3E1-DD7F33DB0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889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4DEFAE4-70C2-49A2-AE00-C96C6C908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8995034-E04A-4B78-A796-23C54E04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F0340C5-E163-447C-9D56-C4D017C46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B2E327E-EE51-4052-A81A-E35E92FE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1273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5786D09D-96ED-4B83-BA8C-2FAB6F42D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70EDB733-032B-4082-9F9E-CF339C743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77ADD69-681F-463E-B802-D982EF1C5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1221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3918130-CDA8-4DB8-9FB2-17AAC0E54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057953-EB88-4F3C-93D0-FE6D6CB7D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78713324-84E1-42AD-876E-1A89289BD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6878883-AD10-4742-AC53-C38B130C4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7650E73-C970-4A56-AEA8-77D42D589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9487BDE-FF7A-49D6-94A0-96A500BA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8217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A6EF0B0-85A6-4A06-8FC4-9B1A41991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D8AFD36-6DB5-4520-8B8F-CDBAC13DC6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A27645E5-7F05-4765-949F-4593A93F1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78B2609-5453-4C76-A0CE-225651AAA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3473C10-EC33-431A-A882-D5014492E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1960D28-7BDE-4955-A7FD-16C0BD977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0081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4E8A376-64FD-4CC8-B940-30D60A810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6DD0379-D0BF-4E1C-BD8C-B801082B2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38C7F1E-1CC8-4917-B469-3EE010DFD8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850DC-DFA5-4116-9C66-8A03DBCCCC86}" type="datetimeFigureOut">
              <a:rPr lang="tr-TR" smtClean="0"/>
              <a:t>22.10.2024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A01F3E2-A2B4-448F-9EC0-0A4035747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E8A5269-5E40-4257-B28B-675CDF74F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9337A-0E5A-42ED-9ADD-A95088297C1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1105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98361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/>
              <a:t>İLK  UYGARLIKLARIN BİLİM VE TEKNİK BAŞARILARI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26773"/>
            <a:ext cx="12192000" cy="558437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Toprağı İşleme, TARIM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Hayvan Evcilleştirme, Hayvan gücünden faydalanma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Sulama, Sulama kanalları açmak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Tekerleğin icadı ve Tekerlekli araba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Gemi Yapımı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Fırınlanmış seramik eşya, kap-kacak yapımı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Yazının icadı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Rakamların keşfi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Alfabenin bulunması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3290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3F7EECF-514D-44E1-8384-5824AECF00FD}"/>
              </a:ext>
            </a:extLst>
          </p:cNvPr>
          <p:cNvSpPr txBox="1"/>
          <p:nvPr/>
        </p:nvSpPr>
        <p:spPr>
          <a:xfrm>
            <a:off x="0" y="0"/>
            <a:ext cx="11092544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tr-TR" sz="2800" b="1" dirty="0"/>
              <a:t>SÜMERLİLER VE BİLİM (M.Ö. 3000)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Mineralleri Bakır’a dönüştürürler.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Bakır ve Kalay madenleri karıştırılarak </a:t>
            </a:r>
            <a:r>
              <a:rPr lang="tr-TR" sz="2800" dirty="0" err="1"/>
              <a:t>BRONZ’u</a:t>
            </a:r>
            <a:r>
              <a:rPr lang="tr-TR" sz="2800" dirty="0"/>
              <a:t> keşfederler.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Resim-İşaret yazı sistemi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60 tabanlı </a:t>
            </a:r>
            <a:r>
              <a:rPr lang="tr-TR" sz="2800" dirty="0" err="1"/>
              <a:t>konumsal</a:t>
            </a:r>
            <a:r>
              <a:rPr lang="tr-TR" sz="2800" dirty="0"/>
              <a:t> bir sayı sistemi geliştirilir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Bu sistem ile dört işlem, kare ve karekök almayı başarabilmişlerdir.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 err="1"/>
              <a:t>Sümerliler’e</a:t>
            </a:r>
            <a:r>
              <a:rPr lang="tr-TR" sz="2800" dirty="0"/>
              <a:t> göre Evrenin başlangıcında en eski bir DENİZ vardı. Bundan ise Yer ve Gök meydana gelmiştir.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Merkür, Venüs, Mars, Jüpiter ve Satürn gibi gezegenler ve 12 takım yıldızını bildikleri düşünülmektedir.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Günü 12 saate, 1 saati de 60 dakikaya, dakikayı da 60 saniyeye bölmüşlerdir.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Güneş, ay ve beş gezegene bağlı olarak bir hafta 7 gün olarak kabul etmişlerdir.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Ay ve Güneş tutulması tahminlerini yapabilecek düzeyde astronomi bilgisine sahiptirler.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25269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33F7EECF-514D-44E1-8384-5824AECF00FD}"/>
              </a:ext>
            </a:extLst>
          </p:cNvPr>
          <p:cNvSpPr txBox="1"/>
          <p:nvPr/>
        </p:nvSpPr>
        <p:spPr>
          <a:xfrm>
            <a:off x="0" y="0"/>
            <a:ext cx="11092544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Dicle ve Fırat nehirleri arasında sulu tarım yapmışlardır. Taşkınlarla bozulan tarla ve sulama kanallarını Geometri yardımıyla yeniden açmışlar geometriyi sulama sorununun çözümünde kullanmışlardır.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/>
              <a:t>Geometrik problemler, daima somut örnekler yardımıyla ifade edilmiştir.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tr-TR" sz="2800" dirty="0" err="1"/>
              <a:t>Çap’ın</a:t>
            </a:r>
            <a:r>
              <a:rPr lang="tr-TR" sz="2800" dirty="0"/>
              <a:t> </a:t>
            </a:r>
            <a:r>
              <a:rPr lang="tr-TR" sz="2800" dirty="0" err="1"/>
              <a:t>Çember’i</a:t>
            </a:r>
            <a:r>
              <a:rPr lang="tr-TR" sz="2800" dirty="0"/>
              <a:t> 2 eşit parçaya böldüğü, İkiz Kenar Üçgende taban açılarının eşit olduğu ileri sürülmüştür. 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849132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6" y="1"/>
            <a:ext cx="10657114" cy="707570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/>
              <a:t>MISIR’DA BİLİM (M.Ö. 1700)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3630"/>
            <a:ext cx="12192000" cy="558437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 Mısır’da Nil Deltası’nda tarım ve sulama Mezopotamya’ya göre daha kolaydı. Bu nedenle sulama sorunu yoktu ve açlık tehlikesi de söz konusu değildi.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Tarımsal üretimden kaynaklanan bolluk, refah ve kültür düzeyini arttırmıştır.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Tıp ve Hekimlik alanında inanç temelli bir gelişme vardır.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Özellikle öldükten sonra dirileceğine inanıldığı için kadavraların bir tür özel teknikle mumyalanması söz konusudur. İnsan bedeninin mumyalanması işleminden dolayı insan bedeninin çalışma biçimi ve organlar üzerine bilgi sahibi olunmuştur.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Hiyeroglif sisteme dayalı yazı icat edilmiştir.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10 tabanlı hiyeroglif rakamlar kullanılmıştır.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Güneş Takvimini kullanmışlardır.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Yıl uzunluğunu 365 güne, günü de 24 saate bölmüşlerdir. 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5925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6" y="1"/>
            <a:ext cx="10657114" cy="707570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/>
              <a:t>ÇİN’DE BİLİM (M.Ö. 2500)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3630"/>
            <a:ext cx="12192000" cy="558437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On iki hayvanlı takvim kullanmışlardır.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Matbaa ve Barut 12. yüzyıldan itibaren Avrupa’ya Çin’den geçmiştir.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Evren sürekli bir oluş halindedir, sürekli hareket daima bir başlangıca dönüşür.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İnsan evrensel sistemin bir parçasıdır. İnsan bu sistem içinde iyilik ve kötülüğün, hastalık ve sağlığın etkisi altındadır.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Diğer Astronomiler Güneş ve Ay’ı temele alırken Çin’de ise Yıldızlar esas alınmıştır.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Kuyruklu Yıldızlar ve Kutup Yıldızı hakkında ayrıntılı bilgilere sahiptirler.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Dokumacılık, tarımsal üretim, gemi yapımı su yolları taşımacılığında gelişmişlerdir.  </a:t>
            </a:r>
          </a:p>
        </p:txBody>
      </p:sp>
    </p:spTree>
    <p:extLst>
      <p:ext uri="{BB962C8B-B14F-4D97-AF65-F5344CB8AC3E}">
        <p14:creationId xmlns:p14="http://schemas.microsoft.com/office/powerpoint/2010/main" val="88362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86" y="1"/>
            <a:ext cx="10657114" cy="707570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/>
              <a:t>TÜRKLER’DE BİLİM (M.Ö. 2800)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3630"/>
            <a:ext cx="12192000" cy="558437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Alaşım olarak </a:t>
            </a:r>
            <a:r>
              <a:rPr lang="tr-TR" dirty="0" err="1"/>
              <a:t>Bronz’u</a:t>
            </a:r>
            <a:r>
              <a:rPr lang="tr-TR" dirty="0"/>
              <a:t> kullanmışlardır.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On iki hayvanlı takvim kullanmışlardır.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Her yıla bir hayvan adı verilir.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Her devre 12 yıl sürer, ikinci 12 yıldaysa hayvanlar başka yıllara karşılık gelir.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Bir gün 12 kısma ayrılır, her kısım 2 saate karşılık gelir.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Gün gece yarısı ile yıl da ilk bahar ile başlar.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err="1"/>
              <a:t>At’ı</a:t>
            </a:r>
            <a:r>
              <a:rPr lang="tr-TR" dirty="0"/>
              <a:t> evcilleştirmişlerdir. </a:t>
            </a:r>
          </a:p>
          <a:p>
            <a:pPr>
              <a:buFont typeface="Wingdings" panose="05000000000000000000" pitchFamily="2" charset="2"/>
              <a:buChar char="Ø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6460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5FA272B-A7A5-4804-84CD-9ABF1A5FB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429" y="-1"/>
            <a:ext cx="10608128" cy="1883229"/>
          </a:xfrm>
        </p:spPr>
        <p:txBody>
          <a:bodyPr>
            <a:normAutofit/>
          </a:bodyPr>
          <a:lstStyle/>
          <a:p>
            <a:pPr algn="ctr"/>
            <a:r>
              <a:rPr lang="tr-TR" sz="2800" b="1" dirty="0"/>
              <a:t>HİNT’DE BİLİM (M.Ö. 2500)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5EA1224-1A8A-440F-A492-0EABEB3AF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22714"/>
            <a:ext cx="11734800" cy="473528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Evren’in merkezi Yer (Dünya)’</a:t>
            </a:r>
            <a:r>
              <a:rPr lang="tr-TR" dirty="0" err="1"/>
              <a:t>dır</a:t>
            </a:r>
            <a:r>
              <a:rPr lang="tr-TR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/>
              <a:t>Hintli bir astronom ilk defa Yer’in kendi etrafında döndüğünden söz etmiştir.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tr-TR" dirty="0" err="1"/>
              <a:t>Hintliler’in</a:t>
            </a:r>
            <a:r>
              <a:rPr lang="tr-TR" dirty="0"/>
              <a:t> aritmetik, cebir, trigonometri konusundaki bilgileri öncelikle </a:t>
            </a:r>
            <a:r>
              <a:rPr lang="tr-TR" dirty="0" err="1"/>
              <a:t>Arapça’ya</a:t>
            </a:r>
            <a:r>
              <a:rPr lang="tr-TR" dirty="0"/>
              <a:t> aktarılmış 12. yüzyıldan itibaren de </a:t>
            </a:r>
            <a:r>
              <a:rPr lang="tr-TR" dirty="0" err="1"/>
              <a:t>Latince’ye</a:t>
            </a:r>
            <a:r>
              <a:rPr lang="tr-TR" dirty="0"/>
              <a:t> aktarılmıştır. </a:t>
            </a:r>
          </a:p>
        </p:txBody>
      </p:sp>
    </p:spTree>
    <p:extLst>
      <p:ext uri="{BB962C8B-B14F-4D97-AF65-F5344CB8AC3E}">
        <p14:creationId xmlns:p14="http://schemas.microsoft.com/office/powerpoint/2010/main" val="991061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A0FC7EFA-D679-4C8F-BFC9-A9AA1C4441F3}"/>
              </a:ext>
            </a:extLst>
          </p:cNvPr>
          <p:cNvSpPr txBox="1"/>
          <p:nvPr/>
        </p:nvSpPr>
        <p:spPr>
          <a:xfrm>
            <a:off x="-21771" y="1338943"/>
            <a:ext cx="121919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Bilim çoğunlukla olgu toplama ve biriktirme, pratik ilgi ve ihtiyaçlar doğrultusundadır.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Kuramsal nitelikte sorulara çok da </a:t>
            </a:r>
            <a:r>
              <a:rPr lang="tr-TR" sz="2400" dirty="0" err="1"/>
              <a:t>yönelinmemiştir</a:t>
            </a:r>
            <a:r>
              <a:rPr lang="tr-TR" sz="2400" dirty="0"/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Tüm bilgiler </a:t>
            </a:r>
            <a:r>
              <a:rPr lang="tr-TR" sz="2400" dirty="0" err="1"/>
              <a:t>empirik</a:t>
            </a:r>
            <a:r>
              <a:rPr lang="tr-TR" sz="2400" dirty="0"/>
              <a:t>/tecrübi ve teknik düzeyde kalmıştır.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Matematikte «değişken» ve «genellik» kavramları yoktur.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Gök cisimlerinin hareketleri ile alakalı uzun ve sürekli gözlemlerden güvenilir bilgiler çıkarılmıştır.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Ne var ki gözlem sonuçlarını açıklayacak kuramsal/teorik nitelikte genellemelere ulaşılamamıştır.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dirty="0"/>
              <a:t>Bilgiler ASTROLOJİK niteliktedir. Geleceğe ilişkin kehanetlerde bulunulur.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b="1" dirty="0"/>
              <a:t>ASTROLOJİ:</a:t>
            </a:r>
            <a:r>
              <a:rPr lang="tr-TR" sz="2400" dirty="0"/>
              <a:t> Gök cisimlerinin hareketlerinin insan düşüncesi, eylemleri gibi kimi olaylar üzerinde etkili olduğunu söyleyen alan.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400" b="1" dirty="0"/>
              <a:t>ASTRONOMİ (GÖK BİLİM) : </a:t>
            </a:r>
            <a:r>
              <a:rPr lang="tr-TR" sz="2400" dirty="0"/>
              <a:t>Gök cisimlerinin hareketlerini ve birbirleriyle olan ilişkilerini matematik aracılığıyla inceleyen bilim dalıdır. 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BC6CCCF3-4C4F-46E9-BC11-498B7004BEEA}"/>
              </a:ext>
            </a:extLst>
          </p:cNvPr>
          <p:cNvSpPr txBox="1"/>
          <p:nvPr/>
        </p:nvSpPr>
        <p:spPr>
          <a:xfrm>
            <a:off x="0" y="523219"/>
            <a:ext cx="11713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/>
              <a:t>İLK UYGARLIKLARDA BİLİMSEL BİLGİNİN ÖZELLİKLERİ </a:t>
            </a:r>
          </a:p>
        </p:txBody>
      </p:sp>
    </p:spTree>
    <p:extLst>
      <p:ext uri="{BB962C8B-B14F-4D97-AF65-F5344CB8AC3E}">
        <p14:creationId xmlns:p14="http://schemas.microsoft.com/office/powerpoint/2010/main" val="2855784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658</Words>
  <Application>Microsoft Office PowerPoint</Application>
  <PresentationFormat>Geniş ekran</PresentationFormat>
  <Paragraphs>82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Teması</vt:lpstr>
      <vt:lpstr>İLK  UYGARLIKLARIN BİLİM VE TEKNİK BAŞARILARI </vt:lpstr>
      <vt:lpstr>PowerPoint Sunusu</vt:lpstr>
      <vt:lpstr>PowerPoint Sunusu</vt:lpstr>
      <vt:lpstr>MISIR’DA BİLİM (M.Ö. 1700)</vt:lpstr>
      <vt:lpstr>ÇİN’DE BİLİM (M.Ö. 2500)</vt:lpstr>
      <vt:lpstr>TÜRKLER’DE BİLİM (M.Ö. 2800)</vt:lpstr>
      <vt:lpstr>HİNT’DE BİLİM (M.Ö. 2500)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Yontma Taş Devri (M.Ö. 2.500.000-12.000</dc:title>
  <dc:creator>MEHMET ALI SARI</dc:creator>
  <cp:lastModifiedBy>MEHMET ALI SARI</cp:lastModifiedBy>
  <cp:revision>17</cp:revision>
  <dcterms:created xsi:type="dcterms:W3CDTF">2024-10-22T18:09:54Z</dcterms:created>
  <dcterms:modified xsi:type="dcterms:W3CDTF">2024-10-22T21:00:34Z</dcterms:modified>
</cp:coreProperties>
</file>