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60" r:id="rId4"/>
    <p:sldId id="261" r:id="rId5"/>
    <p:sldId id="262" r:id="rId6"/>
    <p:sldId id="263" r:id="rId7"/>
    <p:sldId id="264" r:id="rId8"/>
    <p:sldId id="265" r:id="rId9"/>
  </p:sldIdLst>
  <p:sldSz cx="12192000" cy="6858000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4" d="100"/>
          <a:sy n="64" d="100"/>
        </p:scale>
        <p:origin x="90" y="2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id="{B9AD5D15-4876-45B0-995F-AEBB4B73012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Alt Başlık 2">
            <a:extLst>
              <a:ext uri="{FF2B5EF4-FFF2-40B4-BE49-F238E27FC236}">
                <a16:creationId xmlns:a16="http://schemas.microsoft.com/office/drawing/2014/main" id="{B2BCA5ED-ED90-4BB9-8F81-FCA2B5B0272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r-TR"/>
              <a:t>Asıl alt başlık stilini düzenlemek için tıklayın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id="{76E03DA5-56D1-4618-A0D3-F1756B9B21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6850DC-DFA5-4116-9C66-8A03DBCCCC86}" type="datetimeFigureOut">
              <a:rPr lang="tr-TR" smtClean="0"/>
              <a:t>7.03.2025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28303742-1A10-49F2-9D2F-F3016EFC7B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05C86478-38D8-4AB7-B907-37974F53D3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C9337A-0E5A-42ED-9ADD-A95088297C1F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6888180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id="{1B889D6E-03A4-4AB9-9800-D056EBC94E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Dikey Metin Yer Tutucusu 2">
            <a:extLst>
              <a:ext uri="{FF2B5EF4-FFF2-40B4-BE49-F238E27FC236}">
                <a16:creationId xmlns:a16="http://schemas.microsoft.com/office/drawing/2014/main" id="{D2D4EED1-A24B-45AF-A675-547CB41FB6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id="{281F64C0-1200-4820-9CFA-E128864B44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6850DC-DFA5-4116-9C66-8A03DBCCCC86}" type="datetimeFigureOut">
              <a:rPr lang="tr-TR" smtClean="0"/>
              <a:t>7.03.2025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1EDF091B-DB08-4609-B851-C5126C9F64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DBFA61DA-56F2-449F-9DC0-DFF0772C23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C9337A-0E5A-42ED-9ADD-A95088297C1F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4350794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>
            <a:extLst>
              <a:ext uri="{FF2B5EF4-FFF2-40B4-BE49-F238E27FC236}">
                <a16:creationId xmlns:a16="http://schemas.microsoft.com/office/drawing/2014/main" id="{76D4D64F-16BD-41EA-AFF0-41980FC6B13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Dikey Metin Yer Tutucusu 2">
            <a:extLst>
              <a:ext uri="{FF2B5EF4-FFF2-40B4-BE49-F238E27FC236}">
                <a16:creationId xmlns:a16="http://schemas.microsoft.com/office/drawing/2014/main" id="{659DDD8C-F3F7-4F39-8ADB-456B106A1BB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id="{6EA8268C-F04B-4E52-8B91-4672B963CF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6850DC-DFA5-4116-9C66-8A03DBCCCC86}" type="datetimeFigureOut">
              <a:rPr lang="tr-TR" smtClean="0"/>
              <a:t>7.03.2025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024B3BE4-A62B-494B-8876-C55D01810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B818FCF5-60FF-4499-B0DE-F5B55C6155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C9337A-0E5A-42ED-9ADD-A95088297C1F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5867277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id="{A5CAF161-B81B-4D9F-B099-3116D8174C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D4F123D4-0764-4C5B-B4B7-D82A4C6EA94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id="{C35CE647-85F0-4DE3-890B-78E6CFBCAC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6850DC-DFA5-4116-9C66-8A03DBCCCC86}" type="datetimeFigureOut">
              <a:rPr lang="tr-TR" smtClean="0"/>
              <a:t>7.03.2025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716F97CA-F7FE-4973-8B74-BAEA6DA1FA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D606ABFA-5CD3-4105-897C-518D98B5CA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C9337A-0E5A-42ED-9ADD-A95088297C1F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801067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 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id="{98663EC3-08C5-491E-BB95-532A8D7D31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Metin Yer Tutucusu 2">
            <a:extLst>
              <a:ext uri="{FF2B5EF4-FFF2-40B4-BE49-F238E27FC236}">
                <a16:creationId xmlns:a16="http://schemas.microsoft.com/office/drawing/2014/main" id="{84D0FF5C-6A6D-497F-AF9D-D4FA2DA2A9B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id="{805D5837-F206-4230-BC45-8E50A64FAE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6850DC-DFA5-4116-9C66-8A03DBCCCC86}" type="datetimeFigureOut">
              <a:rPr lang="tr-TR" smtClean="0"/>
              <a:t>7.03.2025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191C9192-02B5-4B6D-8587-B936F3A529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5A4A0C33-A174-46FC-A804-F3DF607FD4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C9337A-0E5A-42ED-9ADD-A95088297C1F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7565750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id="{19EFFA42-2408-4E3C-B877-A12733945B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ED76E53C-9D47-46B2-B5F8-BDAD1FD3667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İçerik Yer Tutucusu 3">
            <a:extLst>
              <a:ext uri="{FF2B5EF4-FFF2-40B4-BE49-F238E27FC236}">
                <a16:creationId xmlns:a16="http://schemas.microsoft.com/office/drawing/2014/main" id="{F10F26F5-7855-4138-B17D-AA2A7657924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Veri Yer Tutucusu 4">
            <a:extLst>
              <a:ext uri="{FF2B5EF4-FFF2-40B4-BE49-F238E27FC236}">
                <a16:creationId xmlns:a16="http://schemas.microsoft.com/office/drawing/2014/main" id="{03CDE30F-C784-4F95-BCC9-1D479C874B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6850DC-DFA5-4116-9C66-8A03DBCCCC86}" type="datetimeFigureOut">
              <a:rPr lang="tr-TR" smtClean="0"/>
              <a:t>7.03.2025</a:t>
            </a:fld>
            <a:endParaRPr lang="tr-TR"/>
          </a:p>
        </p:txBody>
      </p:sp>
      <p:sp>
        <p:nvSpPr>
          <p:cNvPr id="6" name="Alt Bilgi Yer Tutucusu 5">
            <a:extLst>
              <a:ext uri="{FF2B5EF4-FFF2-40B4-BE49-F238E27FC236}">
                <a16:creationId xmlns:a16="http://schemas.microsoft.com/office/drawing/2014/main" id="{6B104B12-524F-4E58-973E-4046A5FB64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>
            <a:extLst>
              <a:ext uri="{FF2B5EF4-FFF2-40B4-BE49-F238E27FC236}">
                <a16:creationId xmlns:a16="http://schemas.microsoft.com/office/drawing/2014/main" id="{42BB0F76-78C9-4939-BA05-E5346B7210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C9337A-0E5A-42ED-9ADD-A95088297C1F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6749581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id="{DD2884EC-FA77-4275-99FA-F71DA965EA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Metin Yer Tutucusu 2">
            <a:extLst>
              <a:ext uri="{FF2B5EF4-FFF2-40B4-BE49-F238E27FC236}">
                <a16:creationId xmlns:a16="http://schemas.microsoft.com/office/drawing/2014/main" id="{9CF44B76-016E-4877-84DC-1F918A8E637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4" name="İçerik Yer Tutucusu 3">
            <a:extLst>
              <a:ext uri="{FF2B5EF4-FFF2-40B4-BE49-F238E27FC236}">
                <a16:creationId xmlns:a16="http://schemas.microsoft.com/office/drawing/2014/main" id="{316E2ADD-E3BC-4A34-AB6B-12ACF15C187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Metin Yer Tutucusu 4">
            <a:extLst>
              <a:ext uri="{FF2B5EF4-FFF2-40B4-BE49-F238E27FC236}">
                <a16:creationId xmlns:a16="http://schemas.microsoft.com/office/drawing/2014/main" id="{BAA6D306-0CFA-46CC-8461-2D7EB4076BD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6" name="İçerik Yer Tutucusu 5">
            <a:extLst>
              <a:ext uri="{FF2B5EF4-FFF2-40B4-BE49-F238E27FC236}">
                <a16:creationId xmlns:a16="http://schemas.microsoft.com/office/drawing/2014/main" id="{D80B57DD-4865-40E8-8920-54328D1A82D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7" name="Veri Yer Tutucusu 6">
            <a:extLst>
              <a:ext uri="{FF2B5EF4-FFF2-40B4-BE49-F238E27FC236}">
                <a16:creationId xmlns:a16="http://schemas.microsoft.com/office/drawing/2014/main" id="{3148840C-EA7E-44C6-8B61-CB67EB33CB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6850DC-DFA5-4116-9C66-8A03DBCCCC86}" type="datetimeFigureOut">
              <a:rPr lang="tr-TR" smtClean="0"/>
              <a:t>7.03.2025</a:t>
            </a:fld>
            <a:endParaRPr lang="tr-TR"/>
          </a:p>
        </p:txBody>
      </p:sp>
      <p:sp>
        <p:nvSpPr>
          <p:cNvPr id="8" name="Alt Bilgi Yer Tutucusu 7">
            <a:extLst>
              <a:ext uri="{FF2B5EF4-FFF2-40B4-BE49-F238E27FC236}">
                <a16:creationId xmlns:a16="http://schemas.microsoft.com/office/drawing/2014/main" id="{DE5E9743-890D-449E-9AF4-362A47B6A4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>
            <a:extLst>
              <a:ext uri="{FF2B5EF4-FFF2-40B4-BE49-F238E27FC236}">
                <a16:creationId xmlns:a16="http://schemas.microsoft.com/office/drawing/2014/main" id="{9E42FE8A-9402-41D3-A3E1-DD7F33DB0F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C9337A-0E5A-42ED-9ADD-A95088297C1F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9388999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id="{84DEFAE4-70C2-49A2-AE00-C96C6C9088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Veri Yer Tutucusu 2">
            <a:extLst>
              <a:ext uri="{FF2B5EF4-FFF2-40B4-BE49-F238E27FC236}">
                <a16:creationId xmlns:a16="http://schemas.microsoft.com/office/drawing/2014/main" id="{E8995034-E04A-4B78-A796-23C54E047B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6850DC-DFA5-4116-9C66-8A03DBCCCC86}" type="datetimeFigureOut">
              <a:rPr lang="tr-TR" smtClean="0"/>
              <a:t>7.03.2025</a:t>
            </a:fld>
            <a:endParaRPr lang="tr-TR"/>
          </a:p>
        </p:txBody>
      </p:sp>
      <p:sp>
        <p:nvSpPr>
          <p:cNvPr id="4" name="Alt Bilgi Yer Tutucusu 3">
            <a:extLst>
              <a:ext uri="{FF2B5EF4-FFF2-40B4-BE49-F238E27FC236}">
                <a16:creationId xmlns:a16="http://schemas.microsoft.com/office/drawing/2014/main" id="{FF0340C5-E163-447C-9D56-C4D017C46A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>
            <a:extLst>
              <a:ext uri="{FF2B5EF4-FFF2-40B4-BE49-F238E27FC236}">
                <a16:creationId xmlns:a16="http://schemas.microsoft.com/office/drawing/2014/main" id="{5B2E327E-EE51-4052-A81A-E35E92FEFA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C9337A-0E5A-42ED-9ADD-A95088297C1F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9412738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>
            <a:extLst>
              <a:ext uri="{FF2B5EF4-FFF2-40B4-BE49-F238E27FC236}">
                <a16:creationId xmlns:a16="http://schemas.microsoft.com/office/drawing/2014/main" id="{5786D09D-96ED-4B83-BA8C-2FAB6F42D3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6850DC-DFA5-4116-9C66-8A03DBCCCC86}" type="datetimeFigureOut">
              <a:rPr lang="tr-TR" smtClean="0"/>
              <a:t>7.03.2025</a:t>
            </a:fld>
            <a:endParaRPr lang="tr-TR"/>
          </a:p>
        </p:txBody>
      </p:sp>
      <p:sp>
        <p:nvSpPr>
          <p:cNvPr id="3" name="Alt Bilgi Yer Tutucusu 2">
            <a:extLst>
              <a:ext uri="{FF2B5EF4-FFF2-40B4-BE49-F238E27FC236}">
                <a16:creationId xmlns:a16="http://schemas.microsoft.com/office/drawing/2014/main" id="{70EDB733-032B-4082-9F9E-CF339C743E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>
            <a:extLst>
              <a:ext uri="{FF2B5EF4-FFF2-40B4-BE49-F238E27FC236}">
                <a16:creationId xmlns:a16="http://schemas.microsoft.com/office/drawing/2014/main" id="{877ADD69-681F-463E-B802-D982EF1C52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C9337A-0E5A-42ED-9ADD-A95088297C1F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9212217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id="{D3918130-CDA8-4DB8-9FB2-17AAC0E549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1B057953-EB88-4F3C-93D0-FE6D6CB7D3D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Metin Yer Tutucusu 3">
            <a:extLst>
              <a:ext uri="{FF2B5EF4-FFF2-40B4-BE49-F238E27FC236}">
                <a16:creationId xmlns:a16="http://schemas.microsoft.com/office/drawing/2014/main" id="{78713324-84E1-42AD-876E-1A89289BD40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5" name="Veri Yer Tutucusu 4">
            <a:extLst>
              <a:ext uri="{FF2B5EF4-FFF2-40B4-BE49-F238E27FC236}">
                <a16:creationId xmlns:a16="http://schemas.microsoft.com/office/drawing/2014/main" id="{E6878883-AD10-4742-AC53-C38B130C44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6850DC-DFA5-4116-9C66-8A03DBCCCC86}" type="datetimeFigureOut">
              <a:rPr lang="tr-TR" smtClean="0"/>
              <a:t>7.03.2025</a:t>
            </a:fld>
            <a:endParaRPr lang="tr-TR"/>
          </a:p>
        </p:txBody>
      </p:sp>
      <p:sp>
        <p:nvSpPr>
          <p:cNvPr id="6" name="Alt Bilgi Yer Tutucusu 5">
            <a:extLst>
              <a:ext uri="{FF2B5EF4-FFF2-40B4-BE49-F238E27FC236}">
                <a16:creationId xmlns:a16="http://schemas.microsoft.com/office/drawing/2014/main" id="{27650E73-C970-4A56-AEA8-77D42D5894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>
            <a:extLst>
              <a:ext uri="{FF2B5EF4-FFF2-40B4-BE49-F238E27FC236}">
                <a16:creationId xmlns:a16="http://schemas.microsoft.com/office/drawing/2014/main" id="{09487BDE-FF7A-49D6-94A0-96A500BA56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C9337A-0E5A-42ED-9ADD-A95088297C1F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9282173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id="{9A6EF0B0-85A6-4A06-8FC4-9B1A419919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Resim Yer Tutucusu 2">
            <a:extLst>
              <a:ext uri="{FF2B5EF4-FFF2-40B4-BE49-F238E27FC236}">
                <a16:creationId xmlns:a16="http://schemas.microsoft.com/office/drawing/2014/main" id="{0D8AFD36-6DB5-4520-8B8F-CDBAC13DC65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>
            <a:extLst>
              <a:ext uri="{FF2B5EF4-FFF2-40B4-BE49-F238E27FC236}">
                <a16:creationId xmlns:a16="http://schemas.microsoft.com/office/drawing/2014/main" id="{A27645E5-7F05-4765-949F-4593A93F117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5" name="Veri Yer Tutucusu 4">
            <a:extLst>
              <a:ext uri="{FF2B5EF4-FFF2-40B4-BE49-F238E27FC236}">
                <a16:creationId xmlns:a16="http://schemas.microsoft.com/office/drawing/2014/main" id="{A78B2609-5453-4C76-A0CE-225651AAAA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6850DC-DFA5-4116-9C66-8A03DBCCCC86}" type="datetimeFigureOut">
              <a:rPr lang="tr-TR" smtClean="0"/>
              <a:t>7.03.2025</a:t>
            </a:fld>
            <a:endParaRPr lang="tr-TR"/>
          </a:p>
        </p:txBody>
      </p:sp>
      <p:sp>
        <p:nvSpPr>
          <p:cNvPr id="6" name="Alt Bilgi Yer Tutucusu 5">
            <a:extLst>
              <a:ext uri="{FF2B5EF4-FFF2-40B4-BE49-F238E27FC236}">
                <a16:creationId xmlns:a16="http://schemas.microsoft.com/office/drawing/2014/main" id="{23473C10-EC33-431A-A882-D5014492EC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>
            <a:extLst>
              <a:ext uri="{FF2B5EF4-FFF2-40B4-BE49-F238E27FC236}">
                <a16:creationId xmlns:a16="http://schemas.microsoft.com/office/drawing/2014/main" id="{81960D28-7BDE-4955-A7FD-16C0BD9770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C9337A-0E5A-42ED-9ADD-A95088297C1F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600810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>
            <a:extLst>
              <a:ext uri="{FF2B5EF4-FFF2-40B4-BE49-F238E27FC236}">
                <a16:creationId xmlns:a16="http://schemas.microsoft.com/office/drawing/2014/main" id="{B4E8A376-64FD-4CC8-B940-30D60A8105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Metin Yer Tutucusu 2">
            <a:extLst>
              <a:ext uri="{FF2B5EF4-FFF2-40B4-BE49-F238E27FC236}">
                <a16:creationId xmlns:a16="http://schemas.microsoft.com/office/drawing/2014/main" id="{E6DD0379-D0BF-4E1C-BD8C-B801082B21B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id="{738C7F1E-1CC8-4917-B469-3EE010DFD8A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6850DC-DFA5-4116-9C66-8A03DBCCCC86}" type="datetimeFigureOut">
              <a:rPr lang="tr-TR" smtClean="0"/>
              <a:t>7.03.2025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BA01F3E2-A2B4-448F-9EC0-0A403574750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3E8A5269-5E40-4257-B28B-675CDF74F48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C9337A-0E5A-42ED-9ADD-A95088297C1F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9811054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id="{F5FA272B-A7A5-4804-84CD-9ABF1A5FBD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625475"/>
          </a:xfrm>
        </p:spPr>
        <p:txBody>
          <a:bodyPr>
            <a:normAutofit fontScale="90000"/>
          </a:bodyPr>
          <a:lstStyle/>
          <a:p>
            <a:pPr algn="ctr"/>
            <a:r>
              <a:rPr lang="tr-TR" b="1" dirty="0"/>
              <a:t>Yontma Taş Devri (M.Ö. 2.500.000-12.000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05EA1224-1A8A-440F-A492-0EABEB3AF31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1273630"/>
            <a:ext cx="12192000" cy="5584370"/>
          </a:xfrm>
        </p:spPr>
        <p:txBody>
          <a:bodyPr>
            <a:normAutofit/>
          </a:bodyPr>
          <a:lstStyle/>
          <a:p>
            <a:r>
              <a:rPr lang="tr-TR" dirty="0"/>
              <a:t>Toplayıcılık ve avcılık dönemidir. </a:t>
            </a:r>
          </a:p>
          <a:p>
            <a:r>
              <a:rPr lang="tr-TR" dirty="0"/>
              <a:t>Ilıman olan iklim kuzeyden gelen buzullarla sertleşir ve çevre koşulları güçleşmeye başlar.</a:t>
            </a:r>
          </a:p>
          <a:p>
            <a:r>
              <a:rPr lang="tr-TR" dirty="0"/>
              <a:t>Çevre koşullarının yarattığı sorunlar çözümleri ortaya çıkarır. </a:t>
            </a:r>
          </a:p>
          <a:p>
            <a:r>
              <a:rPr lang="tr-TR" dirty="0"/>
              <a:t>Alet kullanma dönemi başlar. Alet başlangıçta bir taş ve daldır. </a:t>
            </a:r>
          </a:p>
          <a:p>
            <a:r>
              <a:rPr lang="tr-TR" dirty="0"/>
              <a:t>Bu taş ve dal daha sonra belli bir amaç için biçimlendirilir. </a:t>
            </a:r>
          </a:p>
          <a:p>
            <a:r>
              <a:rPr lang="tr-TR" dirty="0"/>
              <a:t>Alet GELENEK yoluyla standartlaştırılır. </a:t>
            </a:r>
          </a:p>
          <a:p>
            <a:r>
              <a:rPr lang="tr-TR" dirty="0"/>
              <a:t>Gelenek için ise toplum gereklidir. Toplum olmak insanın doğası gereğidir. Çünkü insan varlığı hayvanlara göre doğası gereği daha zayıftır. </a:t>
            </a:r>
          </a:p>
          <a:p>
            <a:r>
              <a:rPr lang="tr-TR" dirty="0"/>
              <a:t>Alet kullanma doğa ve çevre üzerinde denetim sağlar. </a:t>
            </a:r>
          </a:p>
          <a:p>
            <a:r>
              <a:rPr lang="tr-TR" dirty="0"/>
              <a:t>Dil de toplumsal denetimi ve iletişimi sağlar. </a:t>
            </a:r>
          </a:p>
          <a:p>
            <a:endParaRPr lang="tr-TR" dirty="0"/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94329034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etin kutusu 2">
            <a:extLst>
              <a:ext uri="{FF2B5EF4-FFF2-40B4-BE49-F238E27FC236}">
                <a16:creationId xmlns:a16="http://schemas.microsoft.com/office/drawing/2014/main" id="{33F7EECF-514D-44E1-8384-5824AECF00FD}"/>
              </a:ext>
            </a:extLst>
          </p:cNvPr>
          <p:cNvSpPr txBox="1"/>
          <p:nvPr/>
        </p:nvSpPr>
        <p:spPr>
          <a:xfrm>
            <a:off x="0" y="0"/>
            <a:ext cx="11092544" cy="125880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42950" lvl="1" indent="-285750">
              <a:buFont typeface="Wingdings" panose="05000000000000000000" pitchFamily="2" charset="2"/>
              <a:buChar char="Ø"/>
            </a:pPr>
            <a:r>
              <a:rPr lang="tr-TR" sz="2800" dirty="0"/>
              <a:t>ATEŞ keşfedilir. Ateş’in keşfi ÇÖMLEKÇİLİK ve METAL işlemeciliğini ortaya çıkaracaktır.</a:t>
            </a:r>
          </a:p>
          <a:p>
            <a:pPr marL="742950" lvl="1" indent="-285750">
              <a:buFont typeface="Wingdings" panose="05000000000000000000" pitchFamily="2" charset="2"/>
              <a:buChar char="Ø"/>
            </a:pPr>
            <a:r>
              <a:rPr lang="tr-TR" sz="2800" dirty="0"/>
              <a:t>Ateş, özünde kimyasal bir işlem olan YEMEK PİŞİRMEYİ ortaya çıkarır.</a:t>
            </a:r>
          </a:p>
          <a:p>
            <a:pPr marL="742950" lvl="1" indent="-285750">
              <a:buFont typeface="Wingdings" panose="05000000000000000000" pitchFamily="2" charset="2"/>
              <a:buChar char="Ø"/>
            </a:pPr>
            <a:r>
              <a:rPr lang="tr-TR" sz="2800" dirty="0"/>
              <a:t>Ateş kaynatma sorununu ortaya çıkarır, bu sorun insanlığı ileri noktalara taşıyacaktır. </a:t>
            </a:r>
          </a:p>
          <a:p>
            <a:pPr marL="742950" lvl="1" indent="-285750">
              <a:buFont typeface="Wingdings" panose="05000000000000000000" pitchFamily="2" charset="2"/>
              <a:buChar char="Ø"/>
            </a:pPr>
            <a:r>
              <a:rPr lang="tr-TR" sz="2800" dirty="0"/>
              <a:t>Araçlar insan uzuvlarının bir uzantısıdır. Taş, yumruk ve dişin; sopa, kolun; heybe ve sepet de el ya da ayağın uzantısıdır. </a:t>
            </a:r>
          </a:p>
          <a:p>
            <a:pPr marL="742950" lvl="1" indent="-285750">
              <a:buFont typeface="Wingdings" panose="05000000000000000000" pitchFamily="2" charset="2"/>
              <a:buChar char="Ø"/>
            </a:pPr>
            <a:r>
              <a:rPr lang="tr-TR" sz="2800" dirty="0"/>
              <a:t>Çağdaş tekniklerin tümünün kökeninde, ilkin taşın yontulması, ardından cilalanması, daha sonra da metalin dövülmesi ve kalıba dökülmesiyle alet yapılması yatar. </a:t>
            </a:r>
          </a:p>
          <a:p>
            <a:pPr marL="742950" lvl="1" indent="-285750">
              <a:buFont typeface="Wingdings" panose="05000000000000000000" pitchFamily="2" charset="2"/>
              <a:buChar char="Ø"/>
            </a:pPr>
            <a:r>
              <a:rPr lang="tr-TR" sz="2800" dirty="0"/>
              <a:t>Avcılığın gelişmesiyle toplumsal grupların kadın eliyle sürdürülmesi terk edilir. </a:t>
            </a:r>
          </a:p>
          <a:p>
            <a:pPr marL="742950" lvl="1" indent="-285750">
              <a:buFont typeface="Wingdings" panose="05000000000000000000" pitchFamily="2" charset="2"/>
              <a:buChar char="Ø"/>
            </a:pPr>
            <a:r>
              <a:rPr lang="tr-TR" sz="2800" dirty="0"/>
              <a:t>Avcılıkla birlikte erkeğin kas gücü ortaya çıkar ve egemenlik artık erkeğe geçer. </a:t>
            </a:r>
          </a:p>
          <a:p>
            <a:pPr marL="742950" lvl="1" indent="-285750">
              <a:buFont typeface="Wingdings" panose="05000000000000000000" pitchFamily="2" charset="2"/>
              <a:buChar char="Ø"/>
            </a:pPr>
            <a:r>
              <a:rPr lang="tr-TR" sz="2800" dirty="0"/>
              <a:t>Avcılık kadına göre değildir çünkü kadın 9 ay hamile kaldığı ve çocuğu taşıyıp bakması gerektiği için avlanmaya her zaman gidemez. </a:t>
            </a:r>
          </a:p>
          <a:p>
            <a:pPr marL="742950" lvl="1" indent="-285750">
              <a:buFont typeface="Wingdings" panose="05000000000000000000" pitchFamily="2" charset="2"/>
              <a:buChar char="Ø"/>
            </a:pPr>
            <a:endParaRPr lang="tr-TR" sz="2800" dirty="0"/>
          </a:p>
          <a:p>
            <a:pPr marL="742950" lvl="1" indent="-285750">
              <a:buFont typeface="Wingdings" panose="05000000000000000000" pitchFamily="2" charset="2"/>
              <a:buChar char="Ø"/>
            </a:pPr>
            <a:endParaRPr lang="tr-TR" sz="2800" dirty="0"/>
          </a:p>
          <a:p>
            <a:pPr marL="742950" lvl="1" indent="-285750">
              <a:buFont typeface="Wingdings" panose="05000000000000000000" pitchFamily="2" charset="2"/>
              <a:buChar char="Ø"/>
            </a:pPr>
            <a:endParaRPr lang="tr-TR" sz="2800" dirty="0"/>
          </a:p>
          <a:p>
            <a:pPr marL="742950" lvl="1" indent="-285750">
              <a:buFont typeface="Wingdings" panose="05000000000000000000" pitchFamily="2" charset="2"/>
              <a:buChar char="Ø"/>
            </a:pPr>
            <a:endParaRPr lang="tr-TR" sz="2800" dirty="0"/>
          </a:p>
          <a:p>
            <a:pPr marL="742950" lvl="1" indent="-285750">
              <a:buFont typeface="Wingdings" panose="05000000000000000000" pitchFamily="2" charset="2"/>
              <a:buChar char="Ø"/>
            </a:pPr>
            <a:endParaRPr lang="tr-TR" sz="2800" dirty="0"/>
          </a:p>
          <a:p>
            <a:pPr marL="742950" lvl="1" indent="-285750">
              <a:buFont typeface="Wingdings" panose="05000000000000000000" pitchFamily="2" charset="2"/>
              <a:buChar char="Ø"/>
            </a:pPr>
            <a:endParaRPr lang="tr-TR" sz="2800" dirty="0"/>
          </a:p>
          <a:p>
            <a:pPr marL="742950" lvl="1" indent="-285750">
              <a:buFont typeface="Wingdings" panose="05000000000000000000" pitchFamily="2" charset="2"/>
              <a:buChar char="Ø"/>
            </a:pPr>
            <a:endParaRPr lang="tr-TR" sz="2800" dirty="0"/>
          </a:p>
          <a:p>
            <a:pPr marL="742950" lvl="1" indent="-285750">
              <a:buFont typeface="Wingdings" panose="05000000000000000000" pitchFamily="2" charset="2"/>
              <a:buChar char="Ø"/>
            </a:pPr>
            <a:endParaRPr lang="tr-TR" sz="2800" dirty="0"/>
          </a:p>
          <a:p>
            <a:pPr marL="742950" lvl="1" indent="-285750">
              <a:buFont typeface="Wingdings" panose="05000000000000000000" pitchFamily="2" charset="2"/>
              <a:buChar char="Ø"/>
            </a:pPr>
            <a:endParaRPr lang="tr-TR" sz="2800" dirty="0"/>
          </a:p>
          <a:p>
            <a:pPr marL="742950" lvl="1" indent="-285750">
              <a:buFont typeface="Wingdings" panose="05000000000000000000" pitchFamily="2" charset="2"/>
              <a:buChar char="Ø"/>
            </a:pPr>
            <a:endParaRPr lang="tr-TR" sz="2800" dirty="0"/>
          </a:p>
          <a:p>
            <a:pPr marL="742950" lvl="1" indent="-285750">
              <a:buFont typeface="Wingdings" panose="05000000000000000000" pitchFamily="2" charset="2"/>
              <a:buChar char="Ø"/>
            </a:pPr>
            <a:endParaRPr lang="tr-TR" sz="2800" dirty="0"/>
          </a:p>
          <a:p>
            <a:pPr marL="742950" lvl="1" indent="-285750">
              <a:buFont typeface="Wingdings" panose="05000000000000000000" pitchFamily="2" charset="2"/>
              <a:buChar char="Ø"/>
            </a:pPr>
            <a:endParaRPr lang="tr-TR" sz="2800" dirty="0"/>
          </a:p>
          <a:p>
            <a:pPr marL="742950" lvl="1" indent="-285750">
              <a:buFont typeface="Wingdings" panose="05000000000000000000" pitchFamily="2" charset="2"/>
              <a:buChar char="Ø"/>
            </a:pPr>
            <a:endParaRPr lang="tr-TR" sz="2800" dirty="0"/>
          </a:p>
        </p:txBody>
      </p:sp>
    </p:spTree>
    <p:extLst>
      <p:ext uri="{BB962C8B-B14F-4D97-AF65-F5344CB8AC3E}">
        <p14:creationId xmlns:p14="http://schemas.microsoft.com/office/powerpoint/2010/main" val="325269105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etin kutusu 2">
            <a:extLst>
              <a:ext uri="{FF2B5EF4-FFF2-40B4-BE49-F238E27FC236}">
                <a16:creationId xmlns:a16="http://schemas.microsoft.com/office/drawing/2014/main" id="{33F7EECF-514D-44E1-8384-5824AECF00FD}"/>
              </a:ext>
            </a:extLst>
          </p:cNvPr>
          <p:cNvSpPr txBox="1"/>
          <p:nvPr/>
        </p:nvSpPr>
        <p:spPr>
          <a:xfrm>
            <a:off x="0" y="0"/>
            <a:ext cx="11092544" cy="117262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42950" lvl="1" indent="-285750">
              <a:buFont typeface="Wingdings" panose="05000000000000000000" pitchFamily="2" charset="2"/>
              <a:buChar char="Ø"/>
            </a:pPr>
            <a:r>
              <a:rPr lang="tr-TR" sz="2800" dirty="0"/>
              <a:t>Teknik kısıtlı oluşundan doğan boşluklar SİHİR ve BÜYÜ ile doldurulur. </a:t>
            </a:r>
          </a:p>
          <a:p>
            <a:pPr marL="742950" lvl="1" indent="-285750">
              <a:buFont typeface="Wingdings" panose="05000000000000000000" pitchFamily="2" charset="2"/>
              <a:buChar char="Ø"/>
            </a:pPr>
            <a:r>
              <a:rPr lang="tr-TR" sz="2800" dirty="0"/>
              <a:t>Gizli doğa-üstü bir güce ya da erdeme sahip olan nesne anlayışı ortaya çıkar.</a:t>
            </a:r>
          </a:p>
          <a:p>
            <a:pPr marL="742950" lvl="1" indent="-285750">
              <a:buFont typeface="Wingdings" panose="05000000000000000000" pitchFamily="2" charset="2"/>
              <a:buChar char="Ø"/>
            </a:pPr>
            <a:r>
              <a:rPr lang="tr-TR" sz="2800" dirty="0"/>
              <a:t>Örneğin, demirin çekme özelliğinden dolayı MIKNATISA duyulan merak, Manyetizma bilimini doğurmuştur.</a:t>
            </a:r>
          </a:p>
          <a:p>
            <a:pPr marL="742950" lvl="1" indent="-285750">
              <a:buFont typeface="Wingdings" panose="05000000000000000000" pitchFamily="2" charset="2"/>
              <a:buChar char="Ø"/>
            </a:pPr>
            <a:r>
              <a:rPr lang="tr-TR" sz="2800" dirty="0"/>
              <a:t>Söz Gelimi; «Cennet Bahçesi» </a:t>
            </a:r>
            <a:r>
              <a:rPr lang="tr-TR" sz="2800" dirty="0" err="1"/>
              <a:t>Mit’i</a:t>
            </a:r>
            <a:r>
              <a:rPr lang="tr-TR" sz="2800" dirty="0"/>
              <a:t> (Efsane) başlangıçta avcılıktan tarıma geçişi yansıtmasına rağmen, sonradan cinsellik, bilginin kötülüğü, Tanrı’ya itaat, ilk günah görüşlerini içerir. </a:t>
            </a:r>
          </a:p>
          <a:p>
            <a:pPr marL="742950" lvl="1" indent="-285750">
              <a:buFont typeface="Wingdings" panose="05000000000000000000" pitchFamily="2" charset="2"/>
              <a:buChar char="Ø"/>
            </a:pPr>
            <a:r>
              <a:rPr lang="tr-TR" sz="2800" dirty="0"/>
              <a:t>İlk araç-alet yapımı el-göz koordinasyonu temelinde gelişir. İlk elle nesneleri işleme özünde matematiksel bir mantığa işaret eder. </a:t>
            </a:r>
          </a:p>
          <a:p>
            <a:pPr marL="742950" lvl="1" indent="-285750">
              <a:buFont typeface="Wingdings" panose="05000000000000000000" pitchFamily="2" charset="2"/>
              <a:buChar char="Ø"/>
            </a:pPr>
            <a:r>
              <a:rPr lang="tr-TR" sz="2800" dirty="0"/>
              <a:t>Örneğin, Kaldıraç gibi basit bir aletin bir ucunun hareket ettirildiğinde diğer ucunun da hareket edeceğini önceden kestirmek gibi. </a:t>
            </a:r>
          </a:p>
          <a:p>
            <a:pPr marL="742950" lvl="1" indent="-285750">
              <a:buFont typeface="Wingdings" panose="05000000000000000000" pitchFamily="2" charset="2"/>
              <a:buChar char="Ø"/>
            </a:pPr>
            <a:r>
              <a:rPr lang="tr-TR" sz="2800" dirty="0"/>
              <a:t>Söz gelimi, Yay’ın bulunuşu ilk mekanik aracın kullanımını gösterir.</a:t>
            </a:r>
          </a:p>
          <a:p>
            <a:pPr marL="742950" lvl="1" indent="-285750">
              <a:buFont typeface="Wingdings" panose="05000000000000000000" pitchFamily="2" charset="2"/>
              <a:buChar char="Ø"/>
            </a:pPr>
            <a:endParaRPr lang="tr-TR" sz="2800" dirty="0"/>
          </a:p>
          <a:p>
            <a:pPr marL="742950" lvl="1" indent="-285750">
              <a:buFont typeface="Wingdings" panose="05000000000000000000" pitchFamily="2" charset="2"/>
              <a:buChar char="Ø"/>
            </a:pPr>
            <a:endParaRPr lang="tr-TR" sz="2800" dirty="0"/>
          </a:p>
          <a:p>
            <a:pPr marL="742950" lvl="1" indent="-285750">
              <a:buFont typeface="Wingdings" panose="05000000000000000000" pitchFamily="2" charset="2"/>
              <a:buChar char="Ø"/>
            </a:pPr>
            <a:endParaRPr lang="tr-TR" sz="2800" dirty="0"/>
          </a:p>
          <a:p>
            <a:pPr marL="742950" lvl="1" indent="-285750">
              <a:buFont typeface="Wingdings" panose="05000000000000000000" pitchFamily="2" charset="2"/>
              <a:buChar char="Ø"/>
            </a:pPr>
            <a:endParaRPr lang="tr-TR" sz="2800" dirty="0"/>
          </a:p>
          <a:p>
            <a:pPr marL="742950" lvl="1" indent="-285750">
              <a:buFont typeface="Wingdings" panose="05000000000000000000" pitchFamily="2" charset="2"/>
              <a:buChar char="Ø"/>
            </a:pPr>
            <a:endParaRPr lang="tr-TR" sz="2800" dirty="0"/>
          </a:p>
          <a:p>
            <a:pPr marL="742950" lvl="1" indent="-285750">
              <a:buFont typeface="Wingdings" panose="05000000000000000000" pitchFamily="2" charset="2"/>
              <a:buChar char="Ø"/>
            </a:pPr>
            <a:endParaRPr lang="tr-TR" sz="2800" dirty="0"/>
          </a:p>
          <a:p>
            <a:pPr marL="742950" lvl="1" indent="-285750">
              <a:buFont typeface="Wingdings" panose="05000000000000000000" pitchFamily="2" charset="2"/>
              <a:buChar char="Ø"/>
            </a:pPr>
            <a:endParaRPr lang="tr-TR" sz="2800" dirty="0"/>
          </a:p>
          <a:p>
            <a:pPr marL="742950" lvl="1" indent="-285750">
              <a:buFont typeface="Wingdings" panose="05000000000000000000" pitchFamily="2" charset="2"/>
              <a:buChar char="Ø"/>
            </a:pPr>
            <a:endParaRPr lang="tr-TR" sz="2800" dirty="0"/>
          </a:p>
          <a:p>
            <a:pPr marL="742950" lvl="1" indent="-285750">
              <a:buFont typeface="Wingdings" panose="05000000000000000000" pitchFamily="2" charset="2"/>
              <a:buChar char="Ø"/>
            </a:pPr>
            <a:endParaRPr lang="tr-TR" sz="2800" dirty="0"/>
          </a:p>
          <a:p>
            <a:pPr marL="742950" lvl="1" indent="-285750">
              <a:buFont typeface="Wingdings" panose="05000000000000000000" pitchFamily="2" charset="2"/>
              <a:buChar char="Ø"/>
            </a:pPr>
            <a:endParaRPr lang="tr-TR" sz="2800" dirty="0"/>
          </a:p>
          <a:p>
            <a:pPr marL="742950" lvl="1" indent="-285750">
              <a:buFont typeface="Wingdings" panose="05000000000000000000" pitchFamily="2" charset="2"/>
              <a:buChar char="Ø"/>
            </a:pPr>
            <a:endParaRPr lang="tr-TR" sz="2800" dirty="0"/>
          </a:p>
          <a:p>
            <a:pPr marL="742950" lvl="1" indent="-285750">
              <a:buFont typeface="Wingdings" panose="05000000000000000000" pitchFamily="2" charset="2"/>
              <a:buChar char="Ø"/>
            </a:pPr>
            <a:endParaRPr lang="tr-TR" sz="2800" dirty="0"/>
          </a:p>
          <a:p>
            <a:pPr marL="742950" lvl="1" indent="-285750">
              <a:buFont typeface="Wingdings" panose="05000000000000000000" pitchFamily="2" charset="2"/>
              <a:buChar char="Ø"/>
            </a:pPr>
            <a:endParaRPr lang="tr-TR" sz="2800" dirty="0"/>
          </a:p>
          <a:p>
            <a:pPr marL="742950" lvl="1" indent="-285750">
              <a:buFont typeface="Wingdings" panose="05000000000000000000" pitchFamily="2" charset="2"/>
              <a:buChar char="Ø"/>
            </a:pPr>
            <a:endParaRPr lang="tr-TR" sz="2800" dirty="0"/>
          </a:p>
        </p:txBody>
      </p:sp>
    </p:spTree>
    <p:extLst>
      <p:ext uri="{BB962C8B-B14F-4D97-AF65-F5344CB8AC3E}">
        <p14:creationId xmlns:p14="http://schemas.microsoft.com/office/powerpoint/2010/main" val="184913281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id="{F5FA272B-A7A5-4804-84CD-9ABF1A5FBD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191531"/>
          </a:xfrm>
        </p:spPr>
        <p:txBody>
          <a:bodyPr>
            <a:normAutofit fontScale="90000"/>
          </a:bodyPr>
          <a:lstStyle/>
          <a:p>
            <a:pPr algn="ctr"/>
            <a:r>
              <a:rPr lang="tr-TR" b="1" dirty="0"/>
              <a:t>Cilalı Taş Devri (Neolitik Çağ) (M.Ö. 12.000 -6.000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05EA1224-1A8A-440F-A492-0EABEB3AF31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1273630"/>
            <a:ext cx="12192000" cy="5584370"/>
          </a:xfrm>
        </p:spPr>
        <p:txBody>
          <a:bodyPr>
            <a:normAutofit lnSpcReduction="10000"/>
          </a:bodyPr>
          <a:lstStyle/>
          <a:p>
            <a:pPr>
              <a:buFont typeface="Wingdings" panose="05000000000000000000" pitchFamily="2" charset="2"/>
              <a:buChar char="Ø"/>
            </a:pPr>
            <a:endParaRPr lang="tr-TR" dirty="0"/>
          </a:p>
          <a:p>
            <a:pPr>
              <a:buFont typeface="Wingdings" panose="05000000000000000000" pitchFamily="2" charset="2"/>
              <a:buChar char="Ø"/>
            </a:pPr>
            <a:r>
              <a:rPr lang="tr-TR" dirty="0"/>
              <a:t>Tarımın icadından kentlerin kurulmasına kadar geçen dönemdir. 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tr-TR" dirty="0"/>
              <a:t>Bu dönemde TARIM ortaya çıkar. Özellikle de Ortadoğu coğrafyasında. 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tr-TR" dirty="0"/>
              <a:t>Tarım ile birlikte üretken bir ekonomiye geçiş olur. 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tr-TR" dirty="0"/>
              <a:t>Et ve sütü yenilebilir hayvanlar evcilleştirilir. 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tr-TR" dirty="0"/>
              <a:t>Tahılı biçmek için kullanılan Orak ile evcil hayvanlar arasından bir ilişki söz konusudur.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tr-TR" dirty="0"/>
              <a:t>Tarım, su kenarlarındaki büyük akarsuların taşıdığı toprakla dolu olan delta ovalarında gelişir. 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tr-TR" dirty="0"/>
              <a:t>Özellikle Nil nehri, Fırat ve Dicle arası, </a:t>
            </a:r>
            <a:r>
              <a:rPr lang="tr-TR" dirty="0" err="1"/>
              <a:t>Ganj</a:t>
            </a:r>
            <a:r>
              <a:rPr lang="tr-TR" dirty="0"/>
              <a:t> nehri ve Sarı Nehir deltaları ilk tarım havzaları olarak bilinir. 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tr-TR" dirty="0"/>
              <a:t>Tarım beraberinde yeni olanaklarla beraber yeni sorunlar da ortaya çıkarır.</a:t>
            </a:r>
          </a:p>
          <a:p>
            <a:pPr>
              <a:buFont typeface="Wingdings" panose="05000000000000000000" pitchFamily="2" charset="2"/>
              <a:buChar char="Ø"/>
            </a:pP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325925822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>
            <a:extLst>
              <a:ext uri="{FF2B5EF4-FFF2-40B4-BE49-F238E27FC236}">
                <a16:creationId xmlns:a16="http://schemas.microsoft.com/office/drawing/2014/main" id="{A0FC7EFA-D679-4C8F-BFC9-A9AA1C4441F3}"/>
              </a:ext>
            </a:extLst>
          </p:cNvPr>
          <p:cNvSpPr txBox="1"/>
          <p:nvPr/>
        </p:nvSpPr>
        <p:spPr>
          <a:xfrm>
            <a:off x="6803571" y="129540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tr-TR" dirty="0"/>
          </a:p>
        </p:txBody>
      </p:sp>
      <p:sp>
        <p:nvSpPr>
          <p:cNvPr id="4" name="Metin kutusu 3">
            <a:extLst>
              <a:ext uri="{FF2B5EF4-FFF2-40B4-BE49-F238E27FC236}">
                <a16:creationId xmlns:a16="http://schemas.microsoft.com/office/drawing/2014/main" id="{FA629D05-C111-40EE-B1D5-AB41BA93C745}"/>
              </a:ext>
            </a:extLst>
          </p:cNvPr>
          <p:cNvSpPr txBox="1"/>
          <p:nvPr/>
        </p:nvSpPr>
        <p:spPr>
          <a:xfrm>
            <a:off x="54429" y="1012954"/>
            <a:ext cx="12192000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42950" lvl="1" indent="-285750">
              <a:buFont typeface="Wingdings" panose="05000000000000000000" pitchFamily="2" charset="2"/>
              <a:buChar char="Ø"/>
            </a:pPr>
            <a:r>
              <a:rPr lang="tr-TR" sz="2800" dirty="0"/>
              <a:t>Özel Mülkiyet bu dönemde ortaya çıkar.</a:t>
            </a:r>
          </a:p>
          <a:p>
            <a:pPr marL="742950" lvl="1" indent="-285750">
              <a:buFont typeface="Wingdings" panose="05000000000000000000" pitchFamily="2" charset="2"/>
              <a:buChar char="Ø"/>
            </a:pPr>
            <a:r>
              <a:rPr lang="tr-TR" sz="2800" dirty="0"/>
              <a:t>Yeni üretim biçimi, tarıma dayalı üretim avcılık ve toplayıcılık döneminden gelen paylaşım sistemini ve toplumsal düzeni değiştirir.</a:t>
            </a:r>
          </a:p>
          <a:p>
            <a:pPr marL="742950" lvl="1" indent="-285750">
              <a:buFont typeface="Wingdings" panose="05000000000000000000" pitchFamily="2" charset="2"/>
              <a:buChar char="Ø"/>
            </a:pPr>
            <a:r>
              <a:rPr lang="tr-TR" sz="2800" dirty="0"/>
              <a:t>Ayinsel DEĞİŞ-TOKUŞ yerini TAKASA bırakır.</a:t>
            </a:r>
          </a:p>
          <a:p>
            <a:pPr marL="742950" lvl="1" indent="-285750">
              <a:buFont typeface="Wingdings" panose="05000000000000000000" pitchFamily="2" charset="2"/>
              <a:buChar char="Ø"/>
            </a:pPr>
            <a:r>
              <a:rPr lang="tr-TR" sz="2800" dirty="0"/>
              <a:t>Bireyler kendi ürettikleri üzerinde hak iddia etmeye başlarlar.</a:t>
            </a:r>
          </a:p>
          <a:p>
            <a:pPr marL="742950" lvl="1" indent="-285750">
              <a:buFont typeface="Wingdings" panose="05000000000000000000" pitchFamily="2" charset="2"/>
              <a:buChar char="Ø"/>
            </a:pPr>
            <a:r>
              <a:rPr lang="tr-TR" sz="2800" dirty="0"/>
              <a:t>Yavaş yavaş </a:t>
            </a:r>
            <a:r>
              <a:rPr lang="tr-TR" sz="2800" dirty="0" err="1"/>
              <a:t>KÖY’ler</a:t>
            </a:r>
            <a:r>
              <a:rPr lang="tr-TR" sz="2800" dirty="0"/>
              <a:t> ortaya çıkmaya başlar. </a:t>
            </a:r>
          </a:p>
          <a:p>
            <a:pPr marL="742950" lvl="1" indent="-285750">
              <a:buFont typeface="Wingdings" panose="05000000000000000000" pitchFamily="2" charset="2"/>
              <a:buChar char="Ø"/>
            </a:pPr>
            <a:r>
              <a:rPr lang="tr-TR" sz="2800" dirty="0"/>
              <a:t>Ancak nehir deltasında yüksek ve dar ovalardan geniş ovalara inmek yeni sulama teknikleri yeni bir barınma biçimini doğurur. </a:t>
            </a:r>
          </a:p>
          <a:p>
            <a:pPr marL="742950" lvl="1" indent="-285750">
              <a:buFont typeface="Wingdings" panose="05000000000000000000" pitchFamily="2" charset="2"/>
              <a:buChar char="Ø"/>
            </a:pPr>
            <a:r>
              <a:rPr lang="tr-TR" sz="2800" dirty="0"/>
              <a:t>Tarım ve tarıma dayalı üretimin gelişmesiyle beraber köylerden KENTLER ortaya çıkacaktır. </a:t>
            </a:r>
          </a:p>
          <a:p>
            <a:pPr marL="742950" lvl="1" indent="-285750">
              <a:buFont typeface="Wingdings" panose="05000000000000000000" pitchFamily="2" charset="2"/>
              <a:buChar char="Ø"/>
            </a:pPr>
            <a:endParaRPr lang="tr-TR" sz="2800" dirty="0"/>
          </a:p>
        </p:txBody>
      </p:sp>
    </p:spTree>
    <p:extLst>
      <p:ext uri="{BB962C8B-B14F-4D97-AF65-F5344CB8AC3E}">
        <p14:creationId xmlns:p14="http://schemas.microsoft.com/office/powerpoint/2010/main" val="285578463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id="{29837AA9-D5CB-46A2-B5C0-23B5128873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tr-TR" sz="2800" b="1" dirty="0"/>
              <a:t>MADEN ÇAĞI (M.Ö. 6000-600)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CBF30232-A481-4120-85D9-8215240E529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Char char="Ø"/>
            </a:pPr>
            <a:r>
              <a:rPr lang="tr-TR" dirty="0"/>
              <a:t>Uygarlık doğal sulama kanalları bulunan tarıma elverişli sulu nehir vadilerinde doğar ve gelişir. 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tr-TR" dirty="0"/>
              <a:t>İlk Uygarlıklar, Mezopotamya, Mısır ve </a:t>
            </a:r>
            <a:r>
              <a:rPr lang="tr-TR" dirty="0" err="1"/>
              <a:t>İndus</a:t>
            </a:r>
            <a:r>
              <a:rPr lang="tr-TR" dirty="0"/>
              <a:t> Vadileri (Hindistan) ile Sarı Nehir ve </a:t>
            </a:r>
            <a:r>
              <a:rPr lang="tr-TR" dirty="0" err="1"/>
              <a:t>Yang</a:t>
            </a:r>
            <a:r>
              <a:rPr lang="tr-TR" dirty="0"/>
              <a:t>-çe (Çin) Irmağı vadilerinden gelir.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tr-TR" dirty="0"/>
              <a:t>Şehir (City): Site; Latince: </a:t>
            </a:r>
            <a:r>
              <a:rPr lang="tr-TR" dirty="0" err="1"/>
              <a:t>civis</a:t>
            </a:r>
            <a:r>
              <a:rPr lang="tr-TR" dirty="0"/>
              <a:t>, </a:t>
            </a:r>
            <a:r>
              <a:rPr lang="tr-TR" dirty="0" err="1"/>
              <a:t>civil</a:t>
            </a:r>
            <a:endParaRPr lang="tr-TR" dirty="0"/>
          </a:p>
          <a:p>
            <a:pPr>
              <a:buFont typeface="Wingdings" panose="05000000000000000000" pitchFamily="2" charset="2"/>
              <a:buChar char="Ø"/>
            </a:pPr>
            <a:r>
              <a:rPr lang="tr-TR" dirty="0"/>
              <a:t>Uygarlık-Medeniyet (Medine): Şehirli(</a:t>
            </a:r>
            <a:r>
              <a:rPr lang="tr-TR" dirty="0" err="1"/>
              <a:t>lilik</a:t>
            </a:r>
            <a:r>
              <a:rPr lang="tr-TR" dirty="0"/>
              <a:t>): </a:t>
            </a:r>
            <a:r>
              <a:rPr lang="tr-TR" dirty="0" err="1"/>
              <a:t>Civilisation</a:t>
            </a:r>
            <a:endParaRPr lang="tr-TR" dirty="0"/>
          </a:p>
          <a:p>
            <a:pPr>
              <a:buFont typeface="Wingdings" panose="05000000000000000000" pitchFamily="2" charset="2"/>
              <a:buChar char="Ø"/>
            </a:pPr>
            <a:r>
              <a:rPr lang="tr-TR" dirty="0"/>
              <a:t>Örneğim MEDENİ demek özünde ŞEHİRLİ demeye gelir. 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tr-TR" dirty="0"/>
              <a:t>Şehir, uygarlığın nedeni değil sonucudur. 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tr-TR" dirty="0"/>
              <a:t>Şehrin kurulmasıyla birlikte ŞEHİR ve KIRSAL ayrımı ortaya çıkar. </a:t>
            </a:r>
          </a:p>
        </p:txBody>
      </p:sp>
    </p:spTree>
    <p:extLst>
      <p:ext uri="{BB962C8B-B14F-4D97-AF65-F5344CB8AC3E}">
        <p14:creationId xmlns:p14="http://schemas.microsoft.com/office/powerpoint/2010/main" val="79736873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etin kutusu 2">
            <a:extLst>
              <a:ext uri="{FF2B5EF4-FFF2-40B4-BE49-F238E27FC236}">
                <a16:creationId xmlns:a16="http://schemas.microsoft.com/office/drawing/2014/main" id="{BFB9CD4D-6B26-4374-B45D-22193CF14FCE}"/>
              </a:ext>
            </a:extLst>
          </p:cNvPr>
          <p:cNvSpPr txBox="1"/>
          <p:nvPr/>
        </p:nvSpPr>
        <p:spPr>
          <a:xfrm>
            <a:off x="0" y="0"/>
            <a:ext cx="12191999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42950" lvl="1" indent="-285750">
              <a:buFont typeface="Wingdings" panose="05000000000000000000" pitchFamily="2" charset="2"/>
              <a:buChar char="Ø"/>
            </a:pPr>
            <a:r>
              <a:rPr lang="tr-TR" sz="2800" dirty="0"/>
              <a:t>Mülkiyet geliştikçe ve savaş tehlikesi arttıkça kent surlarla çevrilir. </a:t>
            </a:r>
          </a:p>
          <a:p>
            <a:pPr marL="742950" lvl="1" indent="-285750">
              <a:buFont typeface="Wingdings" panose="05000000000000000000" pitchFamily="2" charset="2"/>
              <a:buChar char="Ø"/>
            </a:pPr>
            <a:r>
              <a:rPr lang="tr-TR" sz="2800" dirty="0"/>
              <a:t>Din resmileşir. Tanrılar kurumsallaşır. Tapınak siyasal bir kurum olur.</a:t>
            </a:r>
          </a:p>
          <a:p>
            <a:pPr lvl="1" algn="ctr"/>
            <a:endParaRPr lang="tr-TR" sz="2800" b="1" dirty="0"/>
          </a:p>
          <a:p>
            <a:pPr lvl="1" algn="ctr"/>
            <a:r>
              <a:rPr lang="tr-TR" sz="2800" b="1" dirty="0"/>
              <a:t>SINIFLI TOPLUM</a:t>
            </a:r>
          </a:p>
          <a:p>
            <a:pPr marL="914400" lvl="1" indent="-457200" algn="just">
              <a:buFont typeface="Wingdings" panose="05000000000000000000" pitchFamily="2" charset="2"/>
              <a:buChar char="Ø"/>
            </a:pPr>
            <a:r>
              <a:rPr lang="tr-TR" sz="2800" b="1" dirty="0"/>
              <a:t>RAHİPLER</a:t>
            </a:r>
          </a:p>
          <a:p>
            <a:pPr marL="914400" lvl="1" indent="-457200" algn="just">
              <a:buFont typeface="Wingdings" panose="05000000000000000000" pitchFamily="2" charset="2"/>
              <a:buChar char="Ø"/>
            </a:pPr>
            <a:r>
              <a:rPr lang="tr-TR" sz="2800" b="1" dirty="0"/>
              <a:t>TÜCCARLAR</a:t>
            </a:r>
          </a:p>
          <a:p>
            <a:pPr marL="914400" lvl="1" indent="-457200" algn="just">
              <a:buFont typeface="Wingdings" panose="05000000000000000000" pitchFamily="2" charset="2"/>
              <a:buChar char="Ø"/>
            </a:pPr>
            <a:r>
              <a:rPr lang="tr-TR" sz="2800" b="1" dirty="0"/>
              <a:t>ZANAATKARLAR</a:t>
            </a:r>
          </a:p>
          <a:p>
            <a:pPr marL="914400" lvl="1" indent="-457200" algn="just">
              <a:buFont typeface="Wingdings" panose="05000000000000000000" pitchFamily="2" charset="2"/>
              <a:buChar char="Ø"/>
            </a:pPr>
            <a:r>
              <a:rPr lang="tr-TR" sz="2800" b="1" dirty="0"/>
              <a:t>Şehir dışındaki tapınak SERFLERİ (IRGAT: Toprak sahibi olmayıp tarlada çalışan)</a:t>
            </a:r>
          </a:p>
          <a:p>
            <a:pPr marL="914400" lvl="1" indent="-457200" algn="just">
              <a:buFont typeface="Wingdings" panose="05000000000000000000" pitchFamily="2" charset="2"/>
              <a:buChar char="Ø"/>
            </a:pPr>
            <a:r>
              <a:rPr lang="tr-TR" sz="2800" b="1" dirty="0"/>
              <a:t>Ev işlerinde kullanılan KÖLELER</a:t>
            </a:r>
          </a:p>
          <a:p>
            <a:pPr marL="914400" lvl="1" indent="-457200" algn="just">
              <a:buFont typeface="Wingdings" panose="05000000000000000000" pitchFamily="2" charset="2"/>
              <a:buChar char="Ø"/>
            </a:pPr>
            <a:r>
              <a:rPr lang="tr-TR" sz="2800" dirty="0"/>
              <a:t>Toplumdaki </a:t>
            </a:r>
            <a:r>
              <a:rPr lang="tr-TR" sz="2800"/>
              <a:t>bu farklılaşma, </a:t>
            </a:r>
            <a:r>
              <a:rPr lang="tr-TR" sz="2800" dirty="0"/>
              <a:t>Köy Topluluğunda ürünün paylaşılma tarzının giderek değişmesiyle ortaya çıkmıştır. </a:t>
            </a:r>
          </a:p>
        </p:txBody>
      </p:sp>
    </p:spTree>
    <p:extLst>
      <p:ext uri="{BB962C8B-B14F-4D97-AF65-F5344CB8AC3E}">
        <p14:creationId xmlns:p14="http://schemas.microsoft.com/office/powerpoint/2010/main" val="263564942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etin kutusu 2">
            <a:extLst>
              <a:ext uri="{FF2B5EF4-FFF2-40B4-BE49-F238E27FC236}">
                <a16:creationId xmlns:a16="http://schemas.microsoft.com/office/drawing/2014/main" id="{BFB9CD4D-6B26-4374-B45D-22193CF14FCE}"/>
              </a:ext>
            </a:extLst>
          </p:cNvPr>
          <p:cNvSpPr txBox="1"/>
          <p:nvPr/>
        </p:nvSpPr>
        <p:spPr>
          <a:xfrm>
            <a:off x="0" y="1088571"/>
            <a:ext cx="12191999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42950" lvl="1" indent="-285750">
              <a:buFont typeface="Wingdings" panose="05000000000000000000" pitchFamily="2" charset="2"/>
              <a:buChar char="Ø"/>
            </a:pPr>
            <a:r>
              <a:rPr lang="tr-TR" sz="2800" dirty="0"/>
              <a:t>Ürün paylaşımını denetim altında tutan RAHİPLER, Tanrı adına giderek daha fazla ürüne el koyarlarken, ürün üzerinde hiçbir pay hakkı olmayan yurttaşlıktan çıkarılmış kimseler ve yabancılar da giderek çoğalmışlardır. </a:t>
            </a:r>
          </a:p>
          <a:p>
            <a:pPr marL="742950" lvl="1" indent="-285750">
              <a:buFont typeface="Wingdings" panose="05000000000000000000" pitchFamily="2" charset="2"/>
              <a:buChar char="Ø"/>
            </a:pPr>
            <a:r>
              <a:rPr lang="tr-TR" sz="2800" dirty="0"/>
              <a:t>Bu dönemlerde merkezde </a:t>
            </a:r>
            <a:r>
              <a:rPr lang="tr-TR" sz="2800" b="1" dirty="0"/>
              <a:t>TAPINA</a:t>
            </a:r>
            <a:r>
              <a:rPr lang="tr-TR" sz="2800" dirty="0"/>
              <a:t>K vardır ve şehrin diğer kurumları tapınak etrafında konumlanır. </a:t>
            </a:r>
          </a:p>
          <a:p>
            <a:pPr marL="742950" lvl="1" indent="-285750">
              <a:buFont typeface="Wingdings" panose="05000000000000000000" pitchFamily="2" charset="2"/>
              <a:buChar char="Ø"/>
            </a:pPr>
            <a:r>
              <a:rPr lang="tr-TR" sz="2800" dirty="0"/>
              <a:t>Tapınak her şey demektir. </a:t>
            </a:r>
          </a:p>
          <a:p>
            <a:pPr marL="742950" lvl="1" indent="-285750">
              <a:buFont typeface="Wingdings" panose="05000000000000000000" pitchFamily="2" charset="2"/>
              <a:buChar char="Ø"/>
            </a:pPr>
            <a:r>
              <a:rPr lang="tr-TR" sz="2800" dirty="0"/>
              <a:t>TAPINAK </a:t>
            </a:r>
            <a:r>
              <a:rPr lang="tr-TR" sz="2800" b="1" dirty="0"/>
              <a:t>AMBARDIR</a:t>
            </a:r>
          </a:p>
          <a:p>
            <a:pPr marL="742950" lvl="1" indent="-285750">
              <a:buFont typeface="Wingdings" panose="05000000000000000000" pitchFamily="2" charset="2"/>
              <a:buChar char="Ø"/>
            </a:pPr>
            <a:r>
              <a:rPr lang="tr-TR" sz="2800" b="1" dirty="0"/>
              <a:t>BANKA</a:t>
            </a:r>
          </a:p>
          <a:p>
            <a:pPr marL="742950" lvl="1" indent="-285750">
              <a:buFont typeface="Wingdings" panose="05000000000000000000" pitchFamily="2" charset="2"/>
              <a:buChar char="Ø"/>
            </a:pPr>
            <a:r>
              <a:rPr lang="tr-TR" sz="2800" b="1" dirty="0"/>
              <a:t>OKUL</a:t>
            </a:r>
          </a:p>
          <a:p>
            <a:pPr marL="742950" lvl="1" indent="-285750">
              <a:buFont typeface="Wingdings" panose="05000000000000000000" pitchFamily="2" charset="2"/>
              <a:buChar char="Ø"/>
            </a:pPr>
            <a:r>
              <a:rPr lang="tr-TR" sz="2800" b="1" dirty="0"/>
              <a:t>YASA KOYUCU</a:t>
            </a:r>
          </a:p>
          <a:p>
            <a:pPr marL="742950" lvl="1" indent="-285750">
              <a:buFont typeface="Wingdings" panose="05000000000000000000" pitchFamily="2" charset="2"/>
              <a:buChar char="Ø"/>
            </a:pPr>
            <a:r>
              <a:rPr lang="tr-TR" sz="2800" b="1" dirty="0"/>
              <a:t>KRALIN EVİ</a:t>
            </a:r>
          </a:p>
          <a:p>
            <a:pPr marL="742950" lvl="1" indent="-285750">
              <a:buFont typeface="Wingdings" panose="05000000000000000000" pitchFamily="2" charset="2"/>
              <a:buChar char="Ø"/>
            </a:pPr>
            <a:r>
              <a:rPr lang="tr-TR" sz="2800" b="1" dirty="0"/>
              <a:t>TANRI’NIN EVİ’DİR.</a:t>
            </a:r>
          </a:p>
        </p:txBody>
      </p:sp>
    </p:spTree>
    <p:extLst>
      <p:ext uri="{BB962C8B-B14F-4D97-AF65-F5344CB8AC3E}">
        <p14:creationId xmlns:p14="http://schemas.microsoft.com/office/powerpoint/2010/main" val="76223038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59</TotalTime>
  <Words>754</Words>
  <Application>Microsoft Office PowerPoint</Application>
  <PresentationFormat>Geniş ekran</PresentationFormat>
  <Paragraphs>92</Paragraphs>
  <Slides>8</Slides>
  <Notes>0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4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8</vt:i4>
      </vt:variant>
    </vt:vector>
  </HeadingPairs>
  <TitlesOfParts>
    <vt:vector size="13" baseType="lpstr">
      <vt:lpstr>Arial</vt:lpstr>
      <vt:lpstr>Calibri</vt:lpstr>
      <vt:lpstr>Calibri Light</vt:lpstr>
      <vt:lpstr>Wingdings</vt:lpstr>
      <vt:lpstr>Office Teması</vt:lpstr>
      <vt:lpstr>Yontma Taş Devri (M.Ö. 2.500.000-12.000</vt:lpstr>
      <vt:lpstr>PowerPoint Sunusu</vt:lpstr>
      <vt:lpstr>PowerPoint Sunusu</vt:lpstr>
      <vt:lpstr>Cilalı Taş Devri (Neolitik Çağ) (M.Ö. 12.000 -6.000</vt:lpstr>
      <vt:lpstr>PowerPoint Sunusu</vt:lpstr>
      <vt:lpstr>MADEN ÇAĞI (M.Ö. 6000-600)</vt:lpstr>
      <vt:lpstr>PowerPoint Sunusu</vt:lpstr>
      <vt:lpstr>PowerPoint Sunusu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Yontma Taş Devri (M.Ö. 2.500.000-12.000</dc:title>
  <dc:creator>MEHMET ALI SARI</dc:creator>
  <cp:lastModifiedBy>MEHMET ALI SARI</cp:lastModifiedBy>
  <cp:revision>9</cp:revision>
  <dcterms:created xsi:type="dcterms:W3CDTF">2024-10-22T18:09:54Z</dcterms:created>
  <dcterms:modified xsi:type="dcterms:W3CDTF">2025-03-07T20:02:15Z</dcterms:modified>
</cp:coreProperties>
</file>