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9" r:id="rId4"/>
    <p:sldId id="259" r:id="rId5"/>
    <p:sldId id="260" r:id="rId6"/>
    <p:sldId id="258" r:id="rId7"/>
    <p:sldId id="262" r:id="rId8"/>
    <p:sldId id="271" r:id="rId9"/>
    <p:sldId id="263" r:id="rId10"/>
    <p:sldId id="261" r:id="rId11"/>
    <p:sldId id="264" r:id="rId12"/>
    <p:sldId id="265" r:id="rId13"/>
    <p:sldId id="266" r:id="rId14"/>
    <p:sldId id="267" r:id="rId15"/>
    <p:sldId id="268" r:id="rId16"/>
    <p:sldId id="270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22.09.2022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580595" y="1916832"/>
            <a:ext cx="7772400" cy="1470025"/>
          </a:xfrm>
          <a:solidFill>
            <a:schemeClr val="bg2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tr-TR" b="1" dirty="0" smtClean="0">
                <a:solidFill>
                  <a:schemeClr val="bg1"/>
                </a:solidFill>
              </a:rPr>
              <a:t>Dolaşım Sistemi Anatomisi</a:t>
            </a:r>
            <a:r>
              <a:rPr lang="tr-TR" b="1" dirty="0">
                <a:solidFill>
                  <a:schemeClr val="bg1"/>
                </a:solidFill>
              </a:rPr>
              <a:t/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sz="3200" b="1" dirty="0" smtClean="0">
                <a:solidFill>
                  <a:schemeClr val="bg1"/>
                </a:solidFill>
              </a:rPr>
              <a:t>3</a:t>
            </a:r>
            <a:endParaRPr lang="tr-TR" sz="2000" b="1" dirty="0">
              <a:solidFill>
                <a:schemeClr val="bg1"/>
              </a:solidFill>
            </a:endParaRPr>
          </a:p>
        </p:txBody>
      </p:sp>
      <p:sp>
        <p:nvSpPr>
          <p:cNvPr id="5" name="Alt Başlık 2"/>
          <p:cNvSpPr txBox="1">
            <a:spLocks/>
          </p:cNvSpPr>
          <p:nvPr/>
        </p:nvSpPr>
        <p:spPr>
          <a:xfrm>
            <a:off x="1277933" y="3559780"/>
            <a:ext cx="6400800" cy="1691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Dr. Danış AYGÜN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Pamukkale Üniversitesi</a:t>
            </a:r>
          </a:p>
          <a:p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Anatomi A.D.</a:t>
            </a:r>
            <a:endParaRPr lang="tr-TR" sz="2800" dirty="0">
              <a:solidFill>
                <a:schemeClr val="tx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026" name="Picture 2" descr="Diş Hekimliği Fakült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08" y="223394"/>
            <a:ext cx="1840160" cy="169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lt Başlık 2"/>
          <p:cNvSpPr txBox="1">
            <a:spLocks/>
          </p:cNvSpPr>
          <p:nvPr/>
        </p:nvSpPr>
        <p:spPr>
          <a:xfrm>
            <a:off x="539553" y="5517232"/>
            <a:ext cx="5472608" cy="8459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 err="1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Telegram</a:t>
            </a:r>
            <a:r>
              <a:rPr lang="tr-TR" sz="2800" dirty="0" smtClean="0">
                <a:solidFill>
                  <a:schemeClr val="tx1"/>
                </a:solidFill>
                <a:latin typeface="Bahnschrift Light SemiCondensed" panose="020B0502040204020203" pitchFamily="34" charset="0"/>
              </a:rPr>
              <a:t>: https://</a:t>
            </a:r>
            <a:r>
              <a:rPr lang="tr-TR" sz="3000" b="1" dirty="0" smtClean="0">
                <a:solidFill>
                  <a:schemeClr val="bg1"/>
                </a:solidFill>
                <a:latin typeface="Bahnschrift Light SemiCondensed" panose="020B0502040204020203" pitchFamily="34" charset="0"/>
              </a:rPr>
              <a:t>t.me/dishekimligipauanatomi</a:t>
            </a:r>
            <a:endParaRPr lang="tr-TR" sz="2800" b="1" dirty="0">
              <a:solidFill>
                <a:schemeClr val="bg1"/>
              </a:solidFill>
              <a:latin typeface="Bahnschrift Light SemiCondensed" panose="020B0502040204020203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8867" y="223394"/>
            <a:ext cx="1916385" cy="1737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376" y="3681089"/>
            <a:ext cx="2520280" cy="3141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9635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219256" cy="5411688"/>
          </a:xfrm>
        </p:spPr>
        <p:txBody>
          <a:bodyPr numCol="2">
            <a:normAutofit/>
          </a:bodyPr>
          <a:lstStyle/>
          <a:p>
            <a:pPr marL="64008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Pars </a:t>
            </a:r>
            <a:r>
              <a:rPr lang="tr-TR" sz="2400" b="1" dirty="0" err="1" smtClean="0">
                <a:solidFill>
                  <a:srgbClr val="FF0000"/>
                </a:solidFill>
              </a:rPr>
              <a:t>abdominalis</a:t>
            </a:r>
            <a:r>
              <a:rPr lang="tr-TR" sz="2400" b="1" dirty="0" smtClean="0">
                <a:solidFill>
                  <a:srgbClr val="FF0000"/>
                </a:solidFill>
              </a:rPr>
              <a:t> aorta</a:t>
            </a:r>
            <a:r>
              <a:rPr lang="tr-TR" sz="2400" dirty="0" smtClean="0"/>
              <a:t>-</a:t>
            </a:r>
            <a:endParaRPr lang="tr-TR" sz="2400" b="1" dirty="0">
              <a:solidFill>
                <a:srgbClr val="FF0000"/>
              </a:solidFill>
            </a:endParaRPr>
          </a:p>
          <a:p>
            <a:pPr marL="64008" indent="0">
              <a:buNone/>
            </a:pPr>
            <a:endParaRPr lang="tr-TR" sz="2400" b="1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tr-TR" sz="2400" b="1" dirty="0">
              <a:solidFill>
                <a:schemeClr val="bg1"/>
              </a:solidFill>
            </a:endParaRPr>
          </a:p>
          <a:p>
            <a:pPr marL="64008" indent="0">
              <a:buNone/>
            </a:pPr>
            <a:endParaRPr lang="tr-TR" sz="2400" b="1" dirty="0" smtClean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1-</a:t>
            </a:r>
            <a:r>
              <a:rPr lang="tr-TR" sz="2400" b="1" dirty="0" smtClean="0">
                <a:solidFill>
                  <a:srgbClr val="FF0000"/>
                </a:solidFill>
              </a:rPr>
              <a:t>Truncus </a:t>
            </a:r>
            <a:r>
              <a:rPr lang="tr-TR" sz="2400" b="1" dirty="0" err="1" smtClean="0">
                <a:solidFill>
                  <a:srgbClr val="FF0000"/>
                </a:solidFill>
              </a:rPr>
              <a:t>coeliacus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000" dirty="0" smtClean="0"/>
              <a:t>KC Pankreas Mide </a:t>
            </a:r>
            <a:r>
              <a:rPr lang="tr-TR" sz="2000" dirty="0" err="1" smtClean="0"/>
              <a:t>duodenum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1-</a:t>
            </a:r>
            <a:r>
              <a:rPr lang="tr-TR" sz="2400" b="1" dirty="0" smtClean="0">
                <a:solidFill>
                  <a:srgbClr val="FF0000"/>
                </a:solidFill>
              </a:rPr>
              <a:t>A </a:t>
            </a:r>
            <a:r>
              <a:rPr lang="tr-TR" sz="2400" b="1" dirty="0" err="1" smtClean="0">
                <a:solidFill>
                  <a:srgbClr val="FF0000"/>
                </a:solidFill>
              </a:rPr>
              <a:t>mesenterica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superior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1-</a:t>
            </a:r>
            <a:r>
              <a:rPr lang="tr-TR" sz="2400" b="1" dirty="0" smtClean="0">
                <a:solidFill>
                  <a:srgbClr val="FF0000"/>
                </a:solidFill>
              </a:rPr>
              <a:t>A </a:t>
            </a:r>
            <a:r>
              <a:rPr lang="tr-TR" sz="2400" b="1" dirty="0" err="1" smtClean="0">
                <a:solidFill>
                  <a:srgbClr val="FF0000"/>
                </a:solidFill>
              </a:rPr>
              <a:t>mesenterica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inferior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1- </a:t>
            </a:r>
            <a:r>
              <a:rPr lang="tr-TR" sz="2400" b="1" dirty="0" smtClean="0">
                <a:solidFill>
                  <a:srgbClr val="FF0000"/>
                </a:solidFill>
              </a:rPr>
              <a:t>a </a:t>
            </a:r>
            <a:r>
              <a:rPr lang="tr-TR" sz="2400" b="1" dirty="0" err="1" smtClean="0">
                <a:solidFill>
                  <a:srgbClr val="FF0000"/>
                </a:solidFill>
              </a:rPr>
              <a:t>sacralis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mediana</a:t>
            </a:r>
            <a:r>
              <a:rPr lang="tr-TR" sz="2400" b="1" dirty="0" smtClean="0">
                <a:solidFill>
                  <a:srgbClr val="FF0000"/>
                </a:solidFill>
              </a:rPr>
              <a:t>- </a:t>
            </a:r>
          </a:p>
          <a:p>
            <a:pPr marL="64008" indent="0">
              <a:buNone/>
            </a:pPr>
            <a:r>
              <a:rPr lang="tr-TR" sz="2000" dirty="0" err="1" smtClean="0"/>
              <a:t>os</a:t>
            </a:r>
            <a:r>
              <a:rPr lang="tr-TR" sz="2000" dirty="0" smtClean="0"/>
              <a:t> </a:t>
            </a:r>
            <a:r>
              <a:rPr lang="tr-TR" sz="2000" dirty="0" err="1" smtClean="0"/>
              <a:t>coccygis</a:t>
            </a:r>
            <a:endParaRPr lang="tr-TR" sz="2000" dirty="0" smtClean="0"/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1-</a:t>
            </a:r>
            <a:r>
              <a:rPr lang="tr-TR" sz="2400" b="1" dirty="0" smtClean="0">
                <a:solidFill>
                  <a:srgbClr val="FF0000"/>
                </a:solidFill>
              </a:rPr>
              <a:t> A </a:t>
            </a:r>
            <a:r>
              <a:rPr lang="tr-TR" sz="2400" b="1" dirty="0" err="1" smtClean="0">
                <a:solidFill>
                  <a:srgbClr val="FF0000"/>
                </a:solidFill>
              </a:rPr>
              <a:t>phrenica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inferior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dirty="0" err="1" smtClean="0"/>
              <a:t>hiatus</a:t>
            </a:r>
            <a:r>
              <a:rPr lang="tr-TR" sz="2400" dirty="0" smtClean="0"/>
              <a:t> </a:t>
            </a:r>
            <a:r>
              <a:rPr lang="tr-TR" sz="2400" dirty="0" err="1"/>
              <a:t>aorticus</a:t>
            </a:r>
            <a:endParaRPr lang="tr-TR" sz="2400" dirty="0"/>
          </a:p>
          <a:p>
            <a:pPr marL="64008" indent="0">
              <a:buNone/>
            </a:pPr>
            <a:r>
              <a:rPr lang="tr-TR" sz="2400" b="1" dirty="0" smtClean="0"/>
              <a:t>T12- L4</a:t>
            </a:r>
            <a:endParaRPr lang="tr-TR" sz="2400" b="1" dirty="0" smtClean="0"/>
          </a:p>
          <a:p>
            <a:pPr marL="64008" indent="0">
              <a:buNone/>
            </a:pPr>
            <a:endParaRPr lang="tr-TR" sz="2400" b="1" dirty="0">
              <a:solidFill>
                <a:srgbClr val="FF0000"/>
              </a:solidFill>
            </a:endParaRPr>
          </a:p>
          <a:p>
            <a:pPr marL="64008" indent="0">
              <a:buNone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2-</a:t>
            </a:r>
            <a:r>
              <a:rPr lang="tr-TR" sz="2400" b="1" dirty="0" smtClean="0">
                <a:solidFill>
                  <a:srgbClr val="FF0000"/>
                </a:solidFill>
              </a:rPr>
              <a:t> A </a:t>
            </a:r>
            <a:r>
              <a:rPr lang="tr-TR" sz="2400" b="1" dirty="0" err="1" smtClean="0">
                <a:solidFill>
                  <a:srgbClr val="FF0000"/>
                </a:solidFill>
              </a:rPr>
              <a:t>suprarenalis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b="1" dirty="0" err="1" smtClean="0">
                <a:solidFill>
                  <a:srgbClr val="FF0000"/>
                </a:solidFill>
              </a:rPr>
              <a:t>media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2- </a:t>
            </a:r>
            <a:r>
              <a:rPr lang="tr-TR" sz="2400" b="1" dirty="0" smtClean="0">
                <a:solidFill>
                  <a:srgbClr val="FF0000"/>
                </a:solidFill>
              </a:rPr>
              <a:t>A </a:t>
            </a:r>
            <a:r>
              <a:rPr lang="tr-TR" sz="2400" b="1" dirty="0" err="1" smtClean="0">
                <a:solidFill>
                  <a:srgbClr val="FF0000"/>
                </a:solidFill>
              </a:rPr>
              <a:t>renalis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en kalın</a:t>
            </a:r>
            <a:endParaRPr lang="tr-TR" sz="2400" dirty="0" smtClean="0"/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2-</a:t>
            </a:r>
            <a:r>
              <a:rPr lang="tr-TR" sz="2400" b="1" dirty="0" smtClean="0">
                <a:solidFill>
                  <a:srgbClr val="FF0000"/>
                </a:solidFill>
              </a:rPr>
              <a:t> A </a:t>
            </a:r>
            <a:r>
              <a:rPr lang="tr-TR" sz="2400" b="1" dirty="0" err="1" smtClean="0">
                <a:solidFill>
                  <a:srgbClr val="FF0000"/>
                </a:solidFill>
              </a:rPr>
              <a:t>testicularis</a:t>
            </a:r>
            <a:r>
              <a:rPr lang="tr-TR" sz="2400" b="1" dirty="0" smtClean="0">
                <a:solidFill>
                  <a:srgbClr val="FF0000"/>
                </a:solidFill>
              </a:rPr>
              <a:t>/ </a:t>
            </a:r>
            <a:r>
              <a:rPr lang="tr-TR" sz="2400" b="1" dirty="0" err="1" smtClean="0">
                <a:solidFill>
                  <a:srgbClr val="FF0000"/>
                </a:solidFill>
              </a:rPr>
              <a:t>ovarica</a:t>
            </a: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4-</a:t>
            </a:r>
            <a:r>
              <a:rPr lang="tr-TR" sz="2400" b="1" dirty="0" smtClean="0">
                <a:solidFill>
                  <a:srgbClr val="FF0000"/>
                </a:solidFill>
              </a:rPr>
              <a:t> A </a:t>
            </a:r>
            <a:r>
              <a:rPr lang="tr-TR" sz="2400" b="1" dirty="0" err="1" smtClean="0">
                <a:solidFill>
                  <a:srgbClr val="FF0000"/>
                </a:solidFill>
              </a:rPr>
              <a:t>lumbales</a:t>
            </a:r>
            <a:r>
              <a:rPr lang="tr-TR" sz="2400" b="1" dirty="0" smtClean="0">
                <a:solidFill>
                  <a:srgbClr val="FF0000"/>
                </a:solidFill>
              </a:rPr>
              <a:t> </a:t>
            </a:r>
            <a:r>
              <a:rPr lang="tr-TR" sz="2400" dirty="0" smtClean="0"/>
              <a:t>karın duvarı</a:t>
            </a:r>
            <a:endParaRPr lang="tr-TR" sz="2400" dirty="0" smtClean="0"/>
          </a:p>
          <a:p>
            <a:pPr marL="64008" indent="0">
              <a:buNone/>
            </a:pPr>
            <a:endParaRPr lang="tr-TR" sz="2400" b="1" dirty="0" smtClean="0">
              <a:solidFill>
                <a:srgbClr val="FF0000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2-</a:t>
            </a:r>
            <a:r>
              <a:rPr lang="tr-TR" sz="2400" b="1" dirty="0" smtClean="0">
                <a:solidFill>
                  <a:srgbClr val="FF0000"/>
                </a:solidFill>
              </a:rPr>
              <a:t>A </a:t>
            </a:r>
            <a:r>
              <a:rPr lang="tr-TR" sz="2400" b="1" dirty="0" err="1">
                <a:solidFill>
                  <a:srgbClr val="FF0000"/>
                </a:solidFill>
              </a:rPr>
              <a:t>iliaca</a:t>
            </a:r>
            <a:r>
              <a:rPr lang="tr-TR" sz="2400" b="1" dirty="0">
                <a:solidFill>
                  <a:srgbClr val="FF0000"/>
                </a:solidFill>
              </a:rPr>
              <a:t> </a:t>
            </a:r>
            <a:r>
              <a:rPr lang="tr-TR" sz="2400" b="1" dirty="0" err="1">
                <a:solidFill>
                  <a:srgbClr val="FF0000"/>
                </a:solidFill>
              </a:rPr>
              <a:t>communis</a:t>
            </a:r>
            <a:r>
              <a:rPr lang="tr-TR" sz="2400" b="1" dirty="0">
                <a:solidFill>
                  <a:srgbClr val="FF0000"/>
                </a:solidFill>
              </a:rPr>
              <a:t> d/s</a:t>
            </a:r>
          </a:p>
          <a:p>
            <a:pPr marL="64008" indent="0">
              <a:buNone/>
            </a:pPr>
            <a:endParaRPr lang="tr-TR" sz="2400" dirty="0" smtClean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09600" y="4198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Abdomen ve </a:t>
            </a:r>
            <a:r>
              <a:rPr lang="tr-TR" dirty="0" err="1" smtClean="0"/>
              <a:t>Pelvis</a:t>
            </a:r>
            <a:r>
              <a:rPr lang="tr-TR" dirty="0" smtClean="0"/>
              <a:t> Boşluğu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51102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Overview of Neurovascular Structures | Basicmedical Ke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684076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8085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219256" cy="5411688"/>
          </a:xfrm>
        </p:spPr>
        <p:txBody>
          <a:bodyPr numCol="1">
            <a:normAutofit/>
          </a:bodyPr>
          <a:lstStyle/>
          <a:p>
            <a:r>
              <a:rPr lang="tr-TR" sz="2400" dirty="0" err="1" smtClean="0"/>
              <a:t>İliaca</a:t>
            </a:r>
            <a:r>
              <a:rPr lang="tr-TR" sz="2400" dirty="0" smtClean="0"/>
              <a:t> </a:t>
            </a:r>
            <a:r>
              <a:rPr lang="tr-TR" sz="2400" dirty="0" err="1" smtClean="0"/>
              <a:t>communis</a:t>
            </a:r>
            <a:r>
              <a:rPr lang="tr-TR" sz="2400" dirty="0" smtClean="0"/>
              <a:t> A. </a:t>
            </a:r>
            <a:r>
              <a:rPr lang="tr-TR" sz="2400" dirty="0" err="1" smtClean="0"/>
              <a:t>İliaca</a:t>
            </a:r>
            <a:r>
              <a:rPr lang="tr-TR" sz="2400" dirty="0" smtClean="0"/>
              <a:t> </a:t>
            </a:r>
            <a:r>
              <a:rPr lang="tr-TR" sz="2400" dirty="0" err="1" smtClean="0"/>
              <a:t>interna</a:t>
            </a:r>
            <a:r>
              <a:rPr lang="tr-TR" sz="2400" dirty="0" smtClean="0"/>
              <a:t>/ </a:t>
            </a:r>
            <a:r>
              <a:rPr lang="tr-TR" sz="2400" dirty="0" err="1" smtClean="0"/>
              <a:t>externa</a:t>
            </a:r>
            <a:endParaRPr lang="tr-TR" sz="2400" dirty="0" smtClean="0"/>
          </a:p>
          <a:p>
            <a:endParaRPr lang="tr-TR" sz="2400" dirty="0" smtClean="0"/>
          </a:p>
          <a:p>
            <a:r>
              <a:rPr lang="tr-TR" sz="2400" dirty="0" smtClean="0"/>
              <a:t>A </a:t>
            </a:r>
            <a:r>
              <a:rPr lang="tr-TR" sz="2400" dirty="0" err="1" smtClean="0"/>
              <a:t>İliaca</a:t>
            </a:r>
            <a:r>
              <a:rPr lang="tr-TR" sz="2400" dirty="0" smtClean="0"/>
              <a:t> </a:t>
            </a:r>
            <a:r>
              <a:rPr lang="tr-TR" sz="2400" dirty="0" err="1" smtClean="0"/>
              <a:t>interna</a:t>
            </a:r>
            <a:r>
              <a:rPr lang="tr-TR" sz="2400" dirty="0" smtClean="0"/>
              <a:t>; </a:t>
            </a:r>
          </a:p>
          <a:p>
            <a:pPr lvl="1"/>
            <a:r>
              <a:rPr lang="tr-TR" sz="2200" dirty="0" err="1" smtClean="0"/>
              <a:t>Pelvis</a:t>
            </a:r>
            <a:r>
              <a:rPr lang="tr-TR" sz="2200" dirty="0" smtClean="0"/>
              <a:t> içerisindeki organlar, </a:t>
            </a:r>
            <a:r>
              <a:rPr lang="tr-TR" sz="2200" dirty="0" err="1" smtClean="0"/>
              <a:t>Pelvis</a:t>
            </a:r>
            <a:r>
              <a:rPr lang="tr-TR" sz="2200" dirty="0" smtClean="0"/>
              <a:t> duvarı, </a:t>
            </a:r>
            <a:r>
              <a:rPr lang="tr-TR" sz="2200" dirty="0" err="1" smtClean="0"/>
              <a:t>genital</a:t>
            </a:r>
            <a:r>
              <a:rPr lang="tr-TR" sz="2200" dirty="0" smtClean="0"/>
              <a:t> organlar ve </a:t>
            </a:r>
            <a:r>
              <a:rPr lang="tr-TR" sz="2200" dirty="0" err="1" smtClean="0"/>
              <a:t>gluteal</a:t>
            </a:r>
            <a:r>
              <a:rPr lang="tr-TR" sz="2200" dirty="0" smtClean="0"/>
              <a:t> bölge kasları</a:t>
            </a:r>
          </a:p>
          <a:p>
            <a:pPr lvl="1"/>
            <a:r>
              <a:rPr lang="tr-TR" sz="2200" dirty="0" smtClean="0"/>
              <a:t>11 dalı vardır.</a:t>
            </a:r>
          </a:p>
          <a:p>
            <a:endParaRPr lang="tr-TR" sz="2400" dirty="0"/>
          </a:p>
          <a:p>
            <a:r>
              <a:rPr lang="tr-TR" sz="2400" dirty="0" smtClean="0"/>
              <a:t>A </a:t>
            </a:r>
            <a:r>
              <a:rPr lang="tr-TR" sz="2400" dirty="0" err="1" smtClean="0"/>
              <a:t>İliaca</a:t>
            </a:r>
            <a:r>
              <a:rPr lang="tr-TR" sz="2400" dirty="0" smtClean="0"/>
              <a:t> </a:t>
            </a:r>
            <a:r>
              <a:rPr lang="tr-TR" sz="2400" dirty="0" err="1" smtClean="0"/>
              <a:t>externa</a:t>
            </a:r>
            <a:r>
              <a:rPr lang="tr-TR" sz="2400" dirty="0" smtClean="0"/>
              <a:t>;</a:t>
            </a:r>
          </a:p>
          <a:p>
            <a:pPr lvl="1"/>
            <a:r>
              <a:rPr lang="tr-TR" sz="2200" dirty="0" smtClean="0"/>
              <a:t>Lig. </a:t>
            </a:r>
            <a:r>
              <a:rPr lang="tr-TR" sz="2200" dirty="0" err="1" smtClean="0"/>
              <a:t>İnguanele’ye</a:t>
            </a:r>
            <a:r>
              <a:rPr lang="tr-TR" sz="2200" dirty="0" smtClean="0"/>
              <a:t> </a:t>
            </a:r>
            <a:r>
              <a:rPr lang="tr-TR" sz="2200" dirty="0" smtClean="0"/>
              <a:t>kadar ilerler ve a </a:t>
            </a:r>
            <a:r>
              <a:rPr lang="tr-TR" sz="2200" dirty="0" err="1" smtClean="0"/>
              <a:t>femoralis</a:t>
            </a:r>
            <a:r>
              <a:rPr lang="tr-TR" sz="2200" dirty="0" smtClean="0"/>
              <a:t> olarak devam eder.</a:t>
            </a:r>
          </a:p>
          <a:p>
            <a:pPr lvl="1"/>
            <a:r>
              <a:rPr lang="tr-TR" sz="2200" dirty="0" smtClean="0"/>
              <a:t>A </a:t>
            </a:r>
            <a:r>
              <a:rPr lang="tr-TR" sz="2200" dirty="0" err="1" smtClean="0"/>
              <a:t>epigastrica</a:t>
            </a:r>
            <a:r>
              <a:rPr lang="tr-TR" sz="2200" dirty="0" smtClean="0"/>
              <a:t> </a:t>
            </a:r>
            <a:r>
              <a:rPr lang="tr-TR" sz="2200" dirty="0" err="1" smtClean="0"/>
              <a:t>inferior</a:t>
            </a:r>
            <a:r>
              <a:rPr lang="tr-TR" sz="2200" dirty="0" smtClean="0"/>
              <a:t> ve A </a:t>
            </a:r>
            <a:r>
              <a:rPr lang="tr-TR" sz="2200" dirty="0" err="1" smtClean="0"/>
              <a:t>circumflexa</a:t>
            </a:r>
            <a:r>
              <a:rPr lang="tr-TR" sz="2200" dirty="0" smtClean="0"/>
              <a:t> </a:t>
            </a:r>
            <a:r>
              <a:rPr lang="tr-TR" sz="2200" dirty="0" err="1" smtClean="0"/>
              <a:t>ilium</a:t>
            </a:r>
            <a:r>
              <a:rPr lang="tr-TR" sz="2200" dirty="0" smtClean="0"/>
              <a:t> </a:t>
            </a:r>
            <a:r>
              <a:rPr lang="tr-TR" sz="2200" dirty="0" err="1" smtClean="0"/>
              <a:t>profunda</a:t>
            </a:r>
            <a:endParaRPr lang="tr-TR" sz="2200" dirty="0" smtClean="0"/>
          </a:p>
          <a:p>
            <a:endParaRPr lang="tr-TR" sz="2400" dirty="0" smtClean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09600" y="4198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Abdomen ve </a:t>
            </a:r>
            <a:r>
              <a:rPr lang="tr-TR" dirty="0" err="1" smtClean="0"/>
              <a:t>Pelvis</a:t>
            </a:r>
            <a:r>
              <a:rPr lang="tr-TR" dirty="0" smtClean="0"/>
              <a:t> Boşluğu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307916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5122" name="Picture 2" descr="Вътрешна хълбочна артерия (arteria iliaca interna) | Анатом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160"/>
            <a:ext cx="5693564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Artärer i abdomen Diagram | Quizlet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6"/>
          <a:stretch/>
        </p:blipFill>
        <p:spPr bwMode="auto">
          <a:xfrm>
            <a:off x="2861824" y="3666207"/>
            <a:ext cx="6598568" cy="3191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0231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219256" cy="5411688"/>
          </a:xfrm>
        </p:spPr>
        <p:txBody>
          <a:bodyPr numCol="1">
            <a:normAutofit/>
          </a:bodyPr>
          <a:lstStyle/>
          <a:p>
            <a:r>
              <a:rPr lang="tr-TR" sz="2400" dirty="0" smtClean="0"/>
              <a:t>Portal sistem</a:t>
            </a:r>
          </a:p>
          <a:p>
            <a:endParaRPr lang="tr-TR" sz="2400" dirty="0" smtClean="0"/>
          </a:p>
          <a:p>
            <a:r>
              <a:rPr lang="tr-TR" sz="2400" dirty="0" smtClean="0"/>
              <a:t>Karın içinde sindirim kanalının, </a:t>
            </a:r>
          </a:p>
          <a:p>
            <a:r>
              <a:rPr lang="tr-TR" sz="2400" dirty="0" smtClean="0"/>
              <a:t>Dalak</a:t>
            </a:r>
            <a:r>
              <a:rPr lang="tr-TR" sz="2400" dirty="0"/>
              <a:t> </a:t>
            </a:r>
            <a:r>
              <a:rPr lang="tr-TR" sz="2400" dirty="0" smtClean="0"/>
              <a:t>ve</a:t>
            </a:r>
            <a:r>
              <a:rPr lang="tr-TR" sz="2400" dirty="0" smtClean="0"/>
              <a:t> </a:t>
            </a:r>
            <a:r>
              <a:rPr lang="tr-TR" sz="2400" dirty="0" err="1" smtClean="0"/>
              <a:t>pankreas’ın</a:t>
            </a:r>
            <a:r>
              <a:rPr lang="tr-TR" sz="2400" dirty="0" smtClean="0"/>
              <a:t> </a:t>
            </a:r>
            <a:r>
              <a:rPr lang="tr-TR" sz="2400" dirty="0" err="1" smtClean="0"/>
              <a:t>venöz</a:t>
            </a:r>
            <a:r>
              <a:rPr lang="tr-TR" sz="2400" dirty="0" smtClean="0"/>
              <a:t> kanını toplayıp </a:t>
            </a:r>
            <a:r>
              <a:rPr lang="tr-TR" sz="2400" dirty="0" err="1" smtClean="0"/>
              <a:t>KC’e</a:t>
            </a:r>
            <a:r>
              <a:rPr lang="tr-TR" sz="2400" dirty="0" smtClean="0"/>
              <a:t> getiren </a:t>
            </a:r>
            <a:r>
              <a:rPr lang="tr-TR" sz="2800" b="1" dirty="0" smtClean="0"/>
              <a:t>V. </a:t>
            </a:r>
            <a:r>
              <a:rPr lang="tr-TR" sz="2800" b="1" dirty="0" err="1" smtClean="0"/>
              <a:t>Portae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Hepatis’tir</a:t>
            </a:r>
            <a:r>
              <a:rPr lang="tr-TR" sz="2800" b="1" dirty="0" smtClean="0"/>
              <a:t>. </a:t>
            </a:r>
            <a:r>
              <a:rPr lang="tr-TR" sz="2400" dirty="0" err="1" smtClean="0"/>
              <a:t>Kc</a:t>
            </a:r>
            <a:r>
              <a:rPr lang="tr-TR" sz="2400" dirty="0" smtClean="0"/>
              <a:t> </a:t>
            </a:r>
            <a:r>
              <a:rPr lang="tr-TR" sz="2400" dirty="0" err="1" smtClean="0"/>
              <a:t>sinüzoidlerinde</a:t>
            </a:r>
            <a:r>
              <a:rPr lang="tr-TR" sz="2400" dirty="0" smtClean="0"/>
              <a:t> sonlanır. </a:t>
            </a:r>
          </a:p>
          <a:p>
            <a:pPr lvl="1"/>
            <a:r>
              <a:rPr lang="tr-TR" b="1" dirty="0" smtClean="0"/>
              <a:t>V. </a:t>
            </a:r>
            <a:r>
              <a:rPr lang="tr-TR" b="1" dirty="0" err="1" smtClean="0"/>
              <a:t>Splenica</a:t>
            </a:r>
            <a:endParaRPr lang="tr-TR" b="1" dirty="0" smtClean="0"/>
          </a:p>
          <a:p>
            <a:pPr lvl="1"/>
            <a:r>
              <a:rPr lang="tr-TR" b="1" dirty="0" smtClean="0"/>
              <a:t>V. </a:t>
            </a:r>
            <a:r>
              <a:rPr lang="tr-TR" b="1" dirty="0" err="1" smtClean="0"/>
              <a:t>Mesenterica</a:t>
            </a:r>
            <a:r>
              <a:rPr lang="tr-TR" b="1" dirty="0" smtClean="0"/>
              <a:t> </a:t>
            </a:r>
            <a:r>
              <a:rPr lang="tr-TR" b="1" dirty="0" err="1" smtClean="0"/>
              <a:t>superior</a:t>
            </a:r>
            <a:endParaRPr lang="tr-TR" b="1" dirty="0" smtClean="0"/>
          </a:p>
          <a:p>
            <a:pPr lvl="1"/>
            <a:r>
              <a:rPr lang="tr-TR" b="1" dirty="0" smtClean="0"/>
              <a:t>V. </a:t>
            </a:r>
            <a:r>
              <a:rPr lang="tr-TR" b="1" dirty="0" err="1" smtClean="0"/>
              <a:t>Mesenterica</a:t>
            </a:r>
            <a:r>
              <a:rPr lang="tr-TR" b="1" dirty="0" smtClean="0"/>
              <a:t> </a:t>
            </a:r>
            <a:r>
              <a:rPr lang="tr-TR" b="1" dirty="0" err="1" smtClean="0"/>
              <a:t>inferior</a:t>
            </a:r>
            <a:endParaRPr lang="tr-TR" b="1" dirty="0" smtClean="0"/>
          </a:p>
          <a:p>
            <a:pPr lvl="1"/>
            <a:r>
              <a:rPr lang="tr-TR" b="1" dirty="0" smtClean="0"/>
              <a:t>V. </a:t>
            </a:r>
            <a:r>
              <a:rPr lang="tr-TR" b="1" dirty="0" err="1" smtClean="0"/>
              <a:t>Gastrica</a:t>
            </a:r>
            <a:r>
              <a:rPr lang="tr-TR" b="1" dirty="0" smtClean="0"/>
              <a:t> </a:t>
            </a:r>
            <a:r>
              <a:rPr lang="tr-TR" b="1" dirty="0" err="1" smtClean="0"/>
              <a:t>dextra</a:t>
            </a:r>
            <a:endParaRPr lang="tr-TR" b="1" dirty="0" smtClean="0"/>
          </a:p>
          <a:p>
            <a:pPr lvl="1"/>
            <a:r>
              <a:rPr lang="tr-TR" b="1" dirty="0" smtClean="0"/>
              <a:t>V. </a:t>
            </a:r>
            <a:r>
              <a:rPr lang="tr-TR" b="1" dirty="0" err="1" smtClean="0"/>
              <a:t>Gastrica</a:t>
            </a:r>
            <a:r>
              <a:rPr lang="tr-TR" b="1" dirty="0" smtClean="0"/>
              <a:t> </a:t>
            </a:r>
            <a:r>
              <a:rPr lang="tr-TR" b="1" dirty="0" err="1" smtClean="0"/>
              <a:t>sinistra</a:t>
            </a:r>
            <a:r>
              <a:rPr lang="tr-TR" b="1" dirty="0" smtClean="0"/>
              <a:t> </a:t>
            </a:r>
            <a:endParaRPr lang="tr-TR" b="1" dirty="0" smtClean="0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609600" y="4198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smtClean="0"/>
              <a:t>Abdomen ve </a:t>
            </a:r>
            <a:r>
              <a:rPr lang="tr-TR" dirty="0" err="1" smtClean="0"/>
              <a:t>Pelvis</a:t>
            </a:r>
            <a:r>
              <a:rPr lang="tr-TR" dirty="0" smtClean="0"/>
              <a:t> Boşluğu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150822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Hepatic portal vein: Anatomy, function, clinical points | Kenh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0648"/>
            <a:ext cx="6120680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784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rimer Biliyer Siroz – Prof. Dr Ahmet DOBRUCAL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4" y="1700808"/>
            <a:ext cx="3810423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Karaciğer - Tıpacı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0"/>
            <a:ext cx="536408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0547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219256" cy="5411688"/>
          </a:xfrm>
        </p:spPr>
        <p:txBody>
          <a:bodyPr>
            <a:normAutofit fontScale="92500"/>
          </a:bodyPr>
          <a:lstStyle/>
          <a:p>
            <a:pPr marL="64008" indent="0">
              <a:buNone/>
            </a:pP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Pars </a:t>
            </a:r>
            <a:r>
              <a:rPr lang="tr-TR" dirty="0" err="1" smtClean="0">
                <a:solidFill>
                  <a:srgbClr val="FF0000"/>
                </a:solidFill>
              </a:rPr>
              <a:t>thoracica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aortae</a:t>
            </a:r>
            <a:r>
              <a:rPr lang="tr-TR" dirty="0" smtClean="0">
                <a:solidFill>
                  <a:srgbClr val="FF0000"/>
                </a:solidFill>
              </a:rPr>
              <a:t>; </a:t>
            </a:r>
            <a:r>
              <a:rPr lang="tr-TR" dirty="0" smtClean="0"/>
              <a:t>T4-12</a:t>
            </a:r>
          </a:p>
          <a:p>
            <a:r>
              <a:rPr lang="tr-TR" dirty="0" smtClean="0"/>
              <a:t>Kalp hariç </a:t>
            </a:r>
            <a:r>
              <a:rPr lang="tr-TR" dirty="0" err="1" smtClean="0"/>
              <a:t>göğis</a:t>
            </a:r>
            <a:r>
              <a:rPr lang="tr-TR" dirty="0" smtClean="0"/>
              <a:t> kafesi organları ve göğüs duvarı</a:t>
            </a:r>
          </a:p>
          <a:p>
            <a:endParaRPr lang="tr-TR" dirty="0"/>
          </a:p>
          <a:p>
            <a:r>
              <a:rPr lang="tr-TR" dirty="0" err="1" smtClean="0"/>
              <a:t>Rr</a:t>
            </a:r>
            <a:r>
              <a:rPr lang="tr-TR" dirty="0" smtClean="0"/>
              <a:t>. </a:t>
            </a:r>
            <a:r>
              <a:rPr lang="tr-TR" dirty="0" err="1" smtClean="0"/>
              <a:t>Bronchiales</a:t>
            </a:r>
            <a:r>
              <a:rPr lang="tr-TR" dirty="0" smtClean="0"/>
              <a:t>; </a:t>
            </a:r>
          </a:p>
          <a:p>
            <a:r>
              <a:rPr lang="tr-TR" dirty="0" err="1" smtClean="0"/>
              <a:t>Rr</a:t>
            </a:r>
            <a:r>
              <a:rPr lang="tr-TR" dirty="0" smtClean="0"/>
              <a:t>. </a:t>
            </a:r>
            <a:r>
              <a:rPr lang="tr-TR" dirty="0" err="1" smtClean="0"/>
              <a:t>Oesophageales</a:t>
            </a:r>
            <a:endParaRPr lang="tr-TR" dirty="0" smtClean="0"/>
          </a:p>
          <a:p>
            <a:r>
              <a:rPr lang="tr-TR" dirty="0" err="1" smtClean="0"/>
              <a:t>Rr</a:t>
            </a:r>
            <a:r>
              <a:rPr lang="tr-TR" dirty="0" smtClean="0"/>
              <a:t>. </a:t>
            </a:r>
            <a:r>
              <a:rPr lang="tr-TR" dirty="0" err="1" smtClean="0"/>
              <a:t>Pericardiaci</a:t>
            </a:r>
            <a:endParaRPr lang="tr-TR" dirty="0" smtClean="0"/>
          </a:p>
          <a:p>
            <a:r>
              <a:rPr lang="tr-TR" dirty="0" err="1" smtClean="0"/>
              <a:t>Rr</a:t>
            </a:r>
            <a:r>
              <a:rPr lang="tr-TR" dirty="0" smtClean="0"/>
              <a:t>. </a:t>
            </a:r>
            <a:r>
              <a:rPr lang="tr-TR" dirty="0" err="1" smtClean="0"/>
              <a:t>Mediastinales</a:t>
            </a:r>
            <a:endParaRPr lang="tr-TR" dirty="0" smtClean="0"/>
          </a:p>
          <a:p>
            <a:endParaRPr lang="tr-TR" dirty="0"/>
          </a:p>
          <a:p>
            <a:r>
              <a:rPr lang="tr-TR" dirty="0" err="1" smtClean="0"/>
              <a:t>Aa</a:t>
            </a:r>
            <a:r>
              <a:rPr lang="tr-TR" dirty="0" smtClean="0"/>
              <a:t>. </a:t>
            </a:r>
            <a:r>
              <a:rPr lang="tr-TR" dirty="0" err="1" smtClean="0"/>
              <a:t>İntercostales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endParaRPr lang="tr-TR" dirty="0" smtClean="0"/>
          </a:p>
          <a:p>
            <a:r>
              <a:rPr lang="tr-TR" dirty="0" smtClean="0"/>
              <a:t>A. </a:t>
            </a:r>
            <a:r>
              <a:rPr lang="tr-TR" dirty="0" err="1" smtClean="0"/>
              <a:t>Subcostales</a:t>
            </a:r>
            <a:endParaRPr lang="tr-TR" dirty="0" smtClean="0"/>
          </a:p>
          <a:p>
            <a:r>
              <a:rPr lang="tr-TR" dirty="0" smtClean="0"/>
              <a:t>A. </a:t>
            </a:r>
            <a:r>
              <a:rPr lang="tr-TR" dirty="0" err="1" smtClean="0"/>
              <a:t>Phrenica</a:t>
            </a:r>
            <a:r>
              <a:rPr lang="tr-TR" dirty="0" smtClean="0"/>
              <a:t> </a:t>
            </a:r>
            <a:r>
              <a:rPr lang="tr-TR" dirty="0" err="1" smtClean="0"/>
              <a:t>superior</a:t>
            </a:r>
            <a:endParaRPr lang="tr-TR" dirty="0"/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Thoraks</a:t>
            </a:r>
            <a:r>
              <a:rPr lang="tr-TR" dirty="0" smtClean="0"/>
              <a:t> </a:t>
            </a:r>
            <a:r>
              <a:rPr lang="tr-TR" dirty="0" smtClean="0"/>
              <a:t>Dolaşım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44781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836713"/>
            <a:ext cx="8219256" cy="5411688"/>
          </a:xfrm>
        </p:spPr>
        <p:txBody>
          <a:bodyPr/>
          <a:lstStyle/>
          <a:p>
            <a:pPr marL="64008" indent="0">
              <a:buNone/>
            </a:pPr>
            <a:endParaRPr lang="tr-TR" dirty="0" smtClean="0"/>
          </a:p>
          <a:p>
            <a:r>
              <a:rPr lang="tr-TR" dirty="0">
                <a:solidFill>
                  <a:srgbClr val="FF0000"/>
                </a:solidFill>
              </a:rPr>
              <a:t>A </a:t>
            </a:r>
            <a:r>
              <a:rPr lang="tr-TR" dirty="0" err="1">
                <a:solidFill>
                  <a:srgbClr val="FF0000"/>
                </a:solidFill>
              </a:rPr>
              <a:t>intercostalis</a:t>
            </a: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anterior</a:t>
            </a:r>
            <a:r>
              <a:rPr lang="tr-TR" dirty="0" smtClean="0">
                <a:solidFill>
                  <a:srgbClr val="FF0000"/>
                </a:solidFill>
              </a:rPr>
              <a:t> - </a:t>
            </a:r>
            <a:r>
              <a:rPr lang="tr-TR" dirty="0"/>
              <a:t>9 </a:t>
            </a:r>
            <a:r>
              <a:rPr lang="tr-TR" dirty="0" smtClean="0"/>
              <a:t>çift</a:t>
            </a:r>
          </a:p>
          <a:p>
            <a:pPr lvl="1"/>
            <a:r>
              <a:rPr lang="tr-TR" dirty="0" smtClean="0"/>
              <a:t>İlk 6 </a:t>
            </a:r>
            <a:r>
              <a:rPr lang="tr-TR" dirty="0" smtClean="0">
                <a:solidFill>
                  <a:srgbClr val="FF0000"/>
                </a:solidFill>
              </a:rPr>
              <a:t>A. </a:t>
            </a:r>
            <a:r>
              <a:rPr lang="tr-TR" dirty="0" err="1" smtClean="0">
                <a:solidFill>
                  <a:srgbClr val="FF0000"/>
                </a:solidFill>
              </a:rPr>
              <a:t>Thoracica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err="1" smtClean="0">
                <a:solidFill>
                  <a:srgbClr val="FF0000"/>
                </a:solidFill>
              </a:rPr>
              <a:t>interna</a:t>
            </a:r>
            <a:endParaRPr lang="tr-TR" dirty="0" smtClean="0">
              <a:solidFill>
                <a:srgbClr val="FF0000"/>
              </a:solidFill>
            </a:endParaRPr>
          </a:p>
          <a:p>
            <a:pPr lvl="1"/>
            <a:r>
              <a:rPr lang="tr-TR" dirty="0" smtClean="0"/>
              <a:t>7-9  </a:t>
            </a:r>
            <a:r>
              <a:rPr lang="tr-TR" dirty="0" smtClean="0">
                <a:solidFill>
                  <a:srgbClr val="FF0000"/>
                </a:solidFill>
              </a:rPr>
              <a:t>A. </a:t>
            </a:r>
            <a:r>
              <a:rPr lang="tr-TR" dirty="0" err="1" smtClean="0">
                <a:solidFill>
                  <a:srgbClr val="FF0000"/>
                </a:solidFill>
              </a:rPr>
              <a:t>Musculophrenica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</a:p>
          <a:p>
            <a:pPr marL="64008" indent="0">
              <a:buNone/>
            </a:pPr>
            <a:endParaRPr lang="tr-TR" dirty="0" smtClean="0"/>
          </a:p>
          <a:p>
            <a:r>
              <a:rPr lang="tr-TR" dirty="0" smtClean="0"/>
              <a:t>Son 2 </a:t>
            </a:r>
            <a:r>
              <a:rPr lang="tr-TR" dirty="0" err="1" smtClean="0"/>
              <a:t>interkostal</a:t>
            </a:r>
            <a:r>
              <a:rPr lang="tr-TR" dirty="0" smtClean="0"/>
              <a:t> aralık sadece a </a:t>
            </a:r>
            <a:r>
              <a:rPr lang="tr-TR" dirty="0" err="1" smtClean="0"/>
              <a:t>intercostalis</a:t>
            </a:r>
            <a:r>
              <a:rPr lang="tr-TR" dirty="0" smtClean="0"/>
              <a:t> </a:t>
            </a:r>
            <a:r>
              <a:rPr lang="tr-TR" dirty="0" err="1" smtClean="0"/>
              <a:t>posterior</a:t>
            </a:r>
            <a:r>
              <a:rPr lang="tr-TR" dirty="0" smtClean="0"/>
              <a:t> bulunur. diğer tüm aralıklarda ikişer adet a </a:t>
            </a:r>
            <a:r>
              <a:rPr lang="tr-TR" dirty="0" err="1" smtClean="0"/>
              <a:t>intercostalis</a:t>
            </a:r>
            <a:r>
              <a:rPr lang="tr-TR" dirty="0" smtClean="0"/>
              <a:t> </a:t>
            </a:r>
            <a:r>
              <a:rPr lang="tr-TR" dirty="0" err="1" smtClean="0"/>
              <a:t>anterior</a:t>
            </a:r>
            <a:r>
              <a:rPr lang="tr-TR" dirty="0" smtClean="0"/>
              <a:t> bulunur. </a:t>
            </a:r>
          </a:p>
          <a:p>
            <a:endParaRPr lang="tr-TR" dirty="0"/>
          </a:p>
          <a:p>
            <a:pPr marL="64008" indent="0">
              <a:buNone/>
            </a:pPr>
            <a:r>
              <a:rPr lang="tr-TR" dirty="0" smtClean="0"/>
              <a:t>(A. </a:t>
            </a:r>
            <a:r>
              <a:rPr lang="tr-TR" dirty="0" err="1" smtClean="0"/>
              <a:t>Thoracica</a:t>
            </a:r>
            <a:r>
              <a:rPr lang="tr-TR" dirty="0" smtClean="0"/>
              <a:t> </a:t>
            </a:r>
            <a:r>
              <a:rPr lang="tr-TR" dirty="0" err="1" smtClean="0"/>
              <a:t>interna</a:t>
            </a:r>
            <a:r>
              <a:rPr lang="tr-TR" dirty="0" smtClean="0"/>
              <a:t>- a </a:t>
            </a:r>
            <a:r>
              <a:rPr lang="tr-TR" dirty="0" err="1" smtClean="0"/>
              <a:t>subclavianın</a:t>
            </a:r>
            <a:r>
              <a:rPr lang="tr-TR" dirty="0" smtClean="0"/>
              <a:t> dalı</a:t>
            </a:r>
          </a:p>
          <a:p>
            <a:pPr marL="64008" indent="0">
              <a:buNone/>
            </a:pPr>
            <a:r>
              <a:rPr lang="tr-TR" dirty="0" smtClean="0"/>
              <a:t>a. </a:t>
            </a:r>
            <a:r>
              <a:rPr lang="tr-TR" dirty="0" err="1" smtClean="0"/>
              <a:t>Musculophrenica</a:t>
            </a:r>
            <a:r>
              <a:rPr lang="tr-TR" dirty="0" smtClean="0"/>
              <a:t>- </a:t>
            </a:r>
            <a:r>
              <a:rPr lang="tr-TR" dirty="0" smtClean="0"/>
              <a:t>????dalıdır</a:t>
            </a:r>
            <a:r>
              <a:rPr lang="tr-TR" dirty="0" smtClean="0"/>
              <a:t>.)</a:t>
            </a:r>
            <a:endParaRPr lang="tr-TR" dirty="0"/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713234"/>
          </a:xfrm>
        </p:spPr>
        <p:txBody>
          <a:bodyPr>
            <a:normAutofit fontScale="90000"/>
          </a:bodyPr>
          <a:lstStyle/>
          <a:p>
            <a:r>
              <a:rPr lang="tr-TR" dirty="0" err="1" smtClean="0"/>
              <a:t>Thoraks</a:t>
            </a:r>
            <a:r>
              <a:rPr lang="tr-TR" dirty="0" smtClean="0"/>
              <a:t> </a:t>
            </a:r>
            <a:r>
              <a:rPr lang="tr-TR" dirty="0" smtClean="0"/>
              <a:t>Duvarı Dolaşım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77919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F:\OKUL\ANATOMİ\kitap\netter terimsiz JPEG ler\NETTER (318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1" t="-6845" r="21043" b="4215"/>
          <a:stretch/>
        </p:blipFill>
        <p:spPr bwMode="auto">
          <a:xfrm>
            <a:off x="4427984" y="96402"/>
            <a:ext cx="4716016" cy="679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OKUL\ANATOMİ\kitap\netter terimsiz JPEG ler\NETTER (32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6" y="24000"/>
            <a:ext cx="504056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423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0" name="Picture 2" descr="Anterior &amp; Posterior intercostal artery...( Note: Posterior intercostal  artery arises directly from thoracic Aorta) | Arteries anatomy, Arteries,  Body anatom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01783"/>
            <a:ext cx="6986775" cy="6343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4841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764705"/>
            <a:ext cx="9144000" cy="5483696"/>
          </a:xfrm>
        </p:spPr>
        <p:txBody>
          <a:bodyPr/>
          <a:lstStyle/>
          <a:p>
            <a:pPr marL="64008" indent="0">
              <a:buNone/>
            </a:pPr>
            <a:r>
              <a:rPr lang="tr-TR" b="1" dirty="0">
                <a:solidFill>
                  <a:srgbClr val="FF0000"/>
                </a:solidFill>
              </a:rPr>
              <a:t>A </a:t>
            </a:r>
            <a:r>
              <a:rPr lang="tr-TR" b="1" dirty="0" err="1">
                <a:solidFill>
                  <a:srgbClr val="FF0000"/>
                </a:solidFill>
              </a:rPr>
              <a:t>intercostalis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err="1" smtClean="0">
                <a:solidFill>
                  <a:srgbClr val="FF0000"/>
                </a:solidFill>
              </a:rPr>
              <a:t>posterior</a:t>
            </a:r>
            <a:r>
              <a:rPr lang="tr-TR" b="1" dirty="0" smtClean="0">
                <a:solidFill>
                  <a:srgbClr val="FF0000"/>
                </a:solidFill>
              </a:rPr>
              <a:t>; </a:t>
            </a:r>
          </a:p>
          <a:p>
            <a:r>
              <a:rPr lang="tr-TR" sz="2400" dirty="0" smtClean="0"/>
              <a:t>Her bir aralıkta 1 er adettir.</a:t>
            </a:r>
          </a:p>
          <a:p>
            <a:r>
              <a:rPr lang="tr-TR" sz="2400" dirty="0" smtClean="0"/>
              <a:t>1-2 </a:t>
            </a:r>
            <a:r>
              <a:rPr lang="tr-TR" sz="2400" dirty="0" smtClean="0"/>
              <a:t>  </a:t>
            </a:r>
            <a:r>
              <a:rPr lang="tr-TR" sz="2400" dirty="0" err="1" smtClean="0"/>
              <a:t>a.İntercostalis</a:t>
            </a:r>
            <a:r>
              <a:rPr lang="tr-TR" sz="2400" dirty="0" smtClean="0"/>
              <a:t> </a:t>
            </a:r>
            <a:r>
              <a:rPr lang="tr-TR" sz="2400" dirty="0" err="1" smtClean="0"/>
              <a:t>posterior</a:t>
            </a:r>
            <a:r>
              <a:rPr lang="tr-TR" sz="2400" dirty="0" smtClean="0"/>
              <a:t>- a. </a:t>
            </a:r>
            <a:r>
              <a:rPr lang="tr-TR" sz="2400" dirty="0" err="1" smtClean="0"/>
              <a:t>İntercostalis</a:t>
            </a:r>
            <a:r>
              <a:rPr lang="tr-TR" sz="2400" dirty="0" smtClean="0"/>
              <a:t> </a:t>
            </a:r>
            <a:r>
              <a:rPr lang="tr-TR" sz="2400" dirty="0" err="1" smtClean="0"/>
              <a:t>suprema</a:t>
            </a:r>
            <a:r>
              <a:rPr lang="tr-TR" sz="2400" dirty="0" smtClean="0"/>
              <a:t> </a:t>
            </a:r>
            <a:endParaRPr lang="tr-TR" sz="2400" dirty="0" smtClean="0"/>
          </a:p>
          <a:p>
            <a:r>
              <a:rPr lang="tr-TR" sz="2400" dirty="0" smtClean="0"/>
              <a:t>3-11 </a:t>
            </a:r>
            <a:r>
              <a:rPr lang="tr-TR" sz="2400" dirty="0" err="1" smtClean="0"/>
              <a:t>a.intercostalis</a:t>
            </a:r>
            <a:r>
              <a:rPr lang="tr-TR" sz="2400" dirty="0" smtClean="0"/>
              <a:t> </a:t>
            </a:r>
            <a:r>
              <a:rPr lang="tr-TR" sz="2400" dirty="0" err="1" smtClean="0"/>
              <a:t>posterior</a:t>
            </a:r>
            <a:r>
              <a:rPr lang="tr-TR" sz="2400" dirty="0" smtClean="0"/>
              <a:t>- aorta </a:t>
            </a:r>
            <a:r>
              <a:rPr lang="tr-TR" sz="2400" dirty="0" err="1" smtClean="0"/>
              <a:t>thoracica</a:t>
            </a:r>
            <a:endParaRPr lang="tr-TR" sz="2400" dirty="0" smtClean="0"/>
          </a:p>
          <a:p>
            <a:r>
              <a:rPr lang="tr-TR" sz="2400" dirty="0" smtClean="0"/>
              <a:t>12 (</a:t>
            </a:r>
            <a:r>
              <a:rPr lang="tr-TR" sz="2400" dirty="0" err="1" smtClean="0"/>
              <a:t>a.intercostalis</a:t>
            </a:r>
            <a:r>
              <a:rPr lang="tr-TR" sz="2400" dirty="0" smtClean="0"/>
              <a:t> </a:t>
            </a:r>
            <a:r>
              <a:rPr lang="tr-TR" sz="2400" dirty="0" err="1" smtClean="0"/>
              <a:t>posterior</a:t>
            </a:r>
            <a:r>
              <a:rPr lang="tr-TR" sz="2400" dirty="0" smtClean="0"/>
              <a:t>) a. </a:t>
            </a:r>
            <a:r>
              <a:rPr lang="tr-TR" sz="2400" dirty="0" err="1" smtClean="0"/>
              <a:t>Subcostalis</a:t>
            </a:r>
            <a:r>
              <a:rPr lang="tr-TR" sz="2400" dirty="0" smtClean="0"/>
              <a:t>- aorta </a:t>
            </a:r>
            <a:r>
              <a:rPr lang="tr-TR" sz="2400" dirty="0" err="1" smtClean="0"/>
              <a:t>thoracic</a:t>
            </a:r>
            <a:endParaRPr lang="tr-TR" sz="2400" dirty="0" smtClean="0"/>
          </a:p>
          <a:p>
            <a:endParaRPr lang="tr-TR" dirty="0" smtClean="0"/>
          </a:p>
          <a:p>
            <a:endParaRPr lang="tr-TR" dirty="0"/>
          </a:p>
          <a:p>
            <a:r>
              <a:rPr lang="tr-TR" dirty="0" smtClean="0"/>
              <a:t>(a </a:t>
            </a:r>
            <a:r>
              <a:rPr lang="tr-TR" dirty="0" err="1" smtClean="0"/>
              <a:t>intercostalis</a:t>
            </a:r>
            <a:r>
              <a:rPr lang="tr-TR" dirty="0" smtClean="0"/>
              <a:t> </a:t>
            </a:r>
            <a:r>
              <a:rPr lang="tr-TR" dirty="0" err="1" smtClean="0"/>
              <a:t>suprema</a:t>
            </a:r>
            <a:r>
              <a:rPr lang="tr-TR" dirty="0" smtClean="0"/>
              <a:t>- </a:t>
            </a:r>
            <a:r>
              <a:rPr lang="tr-TR" dirty="0" err="1" smtClean="0"/>
              <a:t>truncus</a:t>
            </a:r>
            <a:r>
              <a:rPr lang="tr-TR" dirty="0" smtClean="0"/>
              <a:t> </a:t>
            </a:r>
            <a:r>
              <a:rPr lang="tr-TR" dirty="0" err="1" smtClean="0"/>
              <a:t>costocervicalis</a:t>
            </a:r>
            <a:r>
              <a:rPr lang="tr-TR" dirty="0" smtClean="0"/>
              <a:t>- a </a:t>
            </a:r>
            <a:r>
              <a:rPr lang="tr-TR" dirty="0" err="1" smtClean="0"/>
              <a:t>subclavia</a:t>
            </a:r>
            <a:r>
              <a:rPr lang="tr-TR" dirty="0" smtClean="0"/>
              <a:t>)</a:t>
            </a:r>
          </a:p>
          <a:p>
            <a:endParaRPr lang="tr-TR" dirty="0">
              <a:solidFill>
                <a:srgbClr val="FF0000"/>
              </a:solidFill>
            </a:endParaRPr>
          </a:p>
          <a:p>
            <a:endParaRPr lang="tr-TR" dirty="0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Thoraks Duvarı Dolaşım</a:t>
            </a:r>
            <a:br>
              <a:rPr lang="tr-TR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2958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764705"/>
            <a:ext cx="8964488" cy="548369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b="1" dirty="0" err="1" smtClean="0">
                <a:solidFill>
                  <a:schemeClr val="bg1"/>
                </a:solidFill>
              </a:rPr>
              <a:t>Venöz</a:t>
            </a:r>
            <a:r>
              <a:rPr lang="tr-TR" b="1" dirty="0" smtClean="0">
                <a:solidFill>
                  <a:schemeClr val="bg1"/>
                </a:solidFill>
              </a:rPr>
              <a:t> dolaşım;</a:t>
            </a:r>
          </a:p>
          <a:p>
            <a:r>
              <a:rPr lang="tr-TR" b="1" dirty="0" smtClean="0">
                <a:solidFill>
                  <a:schemeClr val="bg1"/>
                </a:solidFill>
              </a:rPr>
              <a:t>v. </a:t>
            </a:r>
            <a:r>
              <a:rPr lang="tr-TR" b="1" dirty="0" err="1" smtClean="0">
                <a:solidFill>
                  <a:schemeClr val="bg1"/>
                </a:solidFill>
              </a:rPr>
              <a:t>İntercostalis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anterior</a:t>
            </a:r>
            <a:r>
              <a:rPr lang="tr-TR" b="1" dirty="0" smtClean="0">
                <a:solidFill>
                  <a:schemeClr val="bg1"/>
                </a:solidFill>
              </a:rPr>
              <a:t>;</a:t>
            </a:r>
            <a:endParaRPr lang="tr-TR" b="1" dirty="0">
              <a:solidFill>
                <a:schemeClr val="bg1"/>
              </a:solidFill>
            </a:endParaRPr>
          </a:p>
          <a:p>
            <a:pPr marL="537210" lvl="1" indent="0">
              <a:buNone/>
            </a:pPr>
            <a:r>
              <a:rPr lang="tr-TR" sz="2200" dirty="0" smtClean="0">
                <a:solidFill>
                  <a:schemeClr val="bg1"/>
                </a:solidFill>
              </a:rPr>
              <a:t>                 1-6 v </a:t>
            </a:r>
            <a:r>
              <a:rPr lang="tr-TR" sz="2200" dirty="0" err="1" smtClean="0">
                <a:solidFill>
                  <a:schemeClr val="bg1"/>
                </a:solidFill>
              </a:rPr>
              <a:t>thoracica</a:t>
            </a:r>
            <a:r>
              <a:rPr lang="tr-TR" sz="2200" dirty="0" smtClean="0">
                <a:solidFill>
                  <a:schemeClr val="bg1"/>
                </a:solidFill>
              </a:rPr>
              <a:t> </a:t>
            </a:r>
            <a:r>
              <a:rPr lang="tr-TR" sz="2200" dirty="0" err="1" smtClean="0">
                <a:solidFill>
                  <a:schemeClr val="bg1"/>
                </a:solidFill>
              </a:rPr>
              <a:t>interna</a:t>
            </a:r>
            <a:r>
              <a:rPr lang="tr-TR" sz="2200" dirty="0" smtClean="0">
                <a:solidFill>
                  <a:schemeClr val="bg1"/>
                </a:solidFill>
              </a:rPr>
              <a:t>- VBC</a:t>
            </a:r>
          </a:p>
          <a:p>
            <a:pPr marL="64008" indent="0">
              <a:buNone/>
            </a:pPr>
            <a:r>
              <a:rPr lang="tr-TR" dirty="0">
                <a:solidFill>
                  <a:schemeClr val="bg1"/>
                </a:solidFill>
              </a:rPr>
              <a:t>	</a:t>
            </a:r>
            <a:r>
              <a:rPr lang="tr-TR" dirty="0" smtClean="0">
                <a:solidFill>
                  <a:schemeClr val="bg1"/>
                </a:solidFill>
              </a:rPr>
              <a:t>	7-9 v </a:t>
            </a:r>
            <a:r>
              <a:rPr lang="tr-TR" dirty="0" err="1" smtClean="0">
                <a:solidFill>
                  <a:schemeClr val="bg1"/>
                </a:solidFill>
              </a:rPr>
              <a:t>musculophrenica</a:t>
            </a:r>
            <a:endParaRPr lang="tr-TR" dirty="0">
              <a:solidFill>
                <a:schemeClr val="bg1"/>
              </a:solidFill>
            </a:endParaRPr>
          </a:p>
          <a:p>
            <a:r>
              <a:rPr lang="tr-TR" b="1" dirty="0" smtClean="0">
                <a:solidFill>
                  <a:schemeClr val="bg1"/>
                </a:solidFill>
              </a:rPr>
              <a:t>V. </a:t>
            </a:r>
            <a:r>
              <a:rPr lang="tr-TR" b="1" dirty="0" err="1" smtClean="0">
                <a:solidFill>
                  <a:schemeClr val="bg1"/>
                </a:solidFill>
              </a:rPr>
              <a:t>İntercostalis</a:t>
            </a:r>
            <a:r>
              <a:rPr lang="tr-TR" b="1" dirty="0" smtClean="0">
                <a:solidFill>
                  <a:schemeClr val="bg1"/>
                </a:solidFill>
              </a:rPr>
              <a:t> </a:t>
            </a:r>
            <a:r>
              <a:rPr lang="tr-TR" b="1" dirty="0" err="1" smtClean="0">
                <a:solidFill>
                  <a:schemeClr val="bg1"/>
                </a:solidFill>
              </a:rPr>
              <a:t>posterior</a:t>
            </a:r>
            <a:r>
              <a:rPr lang="tr-TR" b="1" dirty="0" smtClean="0">
                <a:solidFill>
                  <a:schemeClr val="bg1"/>
                </a:solidFill>
              </a:rPr>
              <a:t>; </a:t>
            </a:r>
          </a:p>
          <a:p>
            <a:pPr marL="64008" indent="0">
              <a:buNone/>
            </a:pPr>
            <a:r>
              <a:rPr lang="tr-TR" b="1" dirty="0">
                <a:solidFill>
                  <a:schemeClr val="bg1"/>
                </a:solidFill>
              </a:rPr>
              <a:t>	</a:t>
            </a:r>
            <a:r>
              <a:rPr lang="tr-TR" b="1" dirty="0" smtClean="0">
                <a:solidFill>
                  <a:schemeClr val="bg1"/>
                </a:solidFill>
              </a:rPr>
              <a:t>          </a:t>
            </a:r>
            <a:r>
              <a:rPr lang="tr-TR" dirty="0" smtClean="0"/>
              <a:t>sağ </a:t>
            </a:r>
            <a:r>
              <a:rPr lang="tr-TR" dirty="0" smtClean="0">
                <a:solidFill>
                  <a:schemeClr val="bg1"/>
                </a:solidFill>
              </a:rPr>
              <a:t>ve sol 1 VBC</a:t>
            </a:r>
            <a:endParaRPr lang="tr-TR" b="1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tr-TR" sz="2400" b="1" dirty="0" smtClean="0">
                <a:solidFill>
                  <a:schemeClr val="bg1"/>
                </a:solidFill>
              </a:rPr>
              <a:t>		</a:t>
            </a:r>
            <a:r>
              <a:rPr lang="tr-TR" sz="2400" dirty="0" smtClean="0">
                <a:solidFill>
                  <a:schemeClr val="bg1"/>
                </a:solidFill>
              </a:rPr>
              <a:t>sol 2-4 v </a:t>
            </a:r>
            <a:r>
              <a:rPr lang="tr-TR" sz="2400" dirty="0" err="1" smtClean="0">
                <a:solidFill>
                  <a:schemeClr val="bg1"/>
                </a:solidFill>
              </a:rPr>
              <a:t>intercostalis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superior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sinistr</a:t>
            </a:r>
            <a:r>
              <a:rPr lang="tr-TR" sz="2400" dirty="0" smtClean="0">
                <a:solidFill>
                  <a:schemeClr val="bg1"/>
                </a:solidFill>
              </a:rPr>
              <a:t>- VBC</a:t>
            </a:r>
          </a:p>
          <a:p>
            <a:pPr marL="64008" indent="0">
              <a:buNone/>
            </a:pPr>
            <a:r>
              <a:rPr lang="tr-TR" sz="2400" dirty="0">
                <a:solidFill>
                  <a:schemeClr val="bg1"/>
                </a:solidFill>
              </a:rPr>
              <a:t>	</a:t>
            </a:r>
            <a:r>
              <a:rPr lang="tr-TR" sz="2400" dirty="0" smtClean="0">
                <a:solidFill>
                  <a:schemeClr val="bg1"/>
                </a:solidFill>
              </a:rPr>
              <a:t>	sol 4-8 v </a:t>
            </a:r>
            <a:r>
              <a:rPr lang="tr-TR" sz="2400" dirty="0" err="1" smtClean="0">
                <a:solidFill>
                  <a:schemeClr val="bg1"/>
                </a:solidFill>
              </a:rPr>
              <a:t>hemiazygos</a:t>
            </a:r>
            <a:r>
              <a:rPr lang="tr-TR" sz="2400" dirty="0" smtClean="0">
                <a:solidFill>
                  <a:schemeClr val="bg1"/>
                </a:solidFill>
              </a:rPr>
              <a:t> </a:t>
            </a:r>
            <a:r>
              <a:rPr lang="tr-TR" sz="2400" dirty="0" err="1" smtClean="0">
                <a:solidFill>
                  <a:schemeClr val="bg1"/>
                </a:solidFill>
              </a:rPr>
              <a:t>accessoria</a:t>
            </a:r>
            <a:endParaRPr lang="tr-TR" sz="2400" dirty="0">
              <a:solidFill>
                <a:schemeClr val="bg1"/>
              </a:solidFill>
            </a:endParaRPr>
          </a:p>
          <a:p>
            <a:pPr marL="64008" indent="0">
              <a:buNone/>
            </a:pPr>
            <a:r>
              <a:rPr lang="tr-TR" sz="2400" dirty="0" smtClean="0">
                <a:solidFill>
                  <a:schemeClr val="bg1"/>
                </a:solidFill>
              </a:rPr>
              <a:t>		sol 9-11 v </a:t>
            </a:r>
            <a:r>
              <a:rPr lang="tr-TR" sz="2400" dirty="0" err="1" smtClean="0">
                <a:solidFill>
                  <a:schemeClr val="bg1"/>
                </a:solidFill>
              </a:rPr>
              <a:t>hemiazygos</a:t>
            </a:r>
            <a:endParaRPr lang="tr-TR" sz="2400" dirty="0">
              <a:solidFill>
                <a:schemeClr val="bg1"/>
              </a:solidFill>
            </a:endParaRPr>
          </a:p>
          <a:p>
            <a:pPr marL="1618488" lvl="5" indent="0">
              <a:buNone/>
            </a:pPr>
            <a:r>
              <a:rPr lang="tr-TR" sz="2400" dirty="0" smtClean="0"/>
              <a:t>   </a:t>
            </a:r>
            <a:r>
              <a:rPr lang="tr-TR" sz="2000" dirty="0" smtClean="0"/>
              <a:t>sağ 2-4 v </a:t>
            </a:r>
            <a:r>
              <a:rPr lang="tr-TR" sz="2000" dirty="0" err="1" smtClean="0"/>
              <a:t>intercostalis</a:t>
            </a:r>
            <a:r>
              <a:rPr lang="tr-TR" sz="2000" dirty="0" smtClean="0"/>
              <a:t> </a:t>
            </a:r>
            <a:r>
              <a:rPr lang="tr-TR" sz="2000" dirty="0" err="1" smtClean="0"/>
              <a:t>superior</a:t>
            </a:r>
            <a:r>
              <a:rPr lang="tr-TR" sz="2000" dirty="0" smtClean="0"/>
              <a:t> </a:t>
            </a:r>
            <a:r>
              <a:rPr lang="tr-TR" sz="2000" dirty="0" err="1" smtClean="0"/>
              <a:t>dextra</a:t>
            </a:r>
            <a:r>
              <a:rPr lang="tr-TR" sz="2000" dirty="0" smtClean="0"/>
              <a:t>- V </a:t>
            </a:r>
            <a:r>
              <a:rPr lang="tr-TR" sz="2000" dirty="0" err="1" smtClean="0"/>
              <a:t>azygos</a:t>
            </a:r>
            <a:endParaRPr lang="tr-TR" sz="2000" dirty="0" smtClean="0"/>
          </a:p>
          <a:p>
            <a:pPr marL="1618488" lvl="5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sağ 5-11 v </a:t>
            </a:r>
            <a:r>
              <a:rPr lang="tr-TR" sz="2000" dirty="0" err="1" smtClean="0"/>
              <a:t>azygos</a:t>
            </a:r>
            <a:endParaRPr lang="tr-TR" sz="2000" dirty="0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err="1" smtClean="0"/>
              <a:t>Thoraks</a:t>
            </a:r>
            <a:r>
              <a:rPr lang="tr-TR" dirty="0" smtClean="0"/>
              <a:t> Duvarı Dolaşım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21776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0" y="764705"/>
            <a:ext cx="8964488" cy="5483696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tr-TR" b="1" dirty="0" err="1" smtClean="0">
                <a:solidFill>
                  <a:schemeClr val="bg1"/>
                </a:solidFill>
              </a:rPr>
              <a:t>Venöz</a:t>
            </a:r>
            <a:r>
              <a:rPr lang="tr-TR" b="1" dirty="0" smtClean="0">
                <a:solidFill>
                  <a:schemeClr val="bg1"/>
                </a:solidFill>
              </a:rPr>
              <a:t> dolaşım;</a:t>
            </a:r>
          </a:p>
          <a:p>
            <a:r>
              <a:rPr lang="tr-TR" sz="2400" b="1" dirty="0"/>
              <a:t>V </a:t>
            </a:r>
            <a:r>
              <a:rPr lang="tr-TR" sz="2400" b="1" dirty="0" err="1" smtClean="0"/>
              <a:t>azygos</a:t>
            </a:r>
            <a:r>
              <a:rPr lang="tr-TR" sz="2400" b="1" dirty="0" smtClean="0"/>
              <a:t>; </a:t>
            </a:r>
            <a:r>
              <a:rPr lang="tr-TR" sz="2400" dirty="0" smtClean="0"/>
              <a:t>göğsün sağ taraf </a:t>
            </a:r>
            <a:r>
              <a:rPr lang="tr-TR" sz="2400" dirty="0" err="1" smtClean="0"/>
              <a:t>venöz</a:t>
            </a:r>
            <a:r>
              <a:rPr lang="tr-TR" sz="2400" dirty="0" smtClean="0"/>
              <a:t> drenajı</a:t>
            </a:r>
          </a:p>
          <a:p>
            <a:pPr marL="64008" indent="0">
              <a:buNone/>
            </a:pPr>
            <a:r>
              <a:rPr lang="tr-TR" sz="2400" dirty="0"/>
              <a:t>	</a:t>
            </a:r>
            <a:r>
              <a:rPr lang="tr-TR" sz="2400" dirty="0" smtClean="0"/>
              <a:t>T4 seviyesinde VCS</a:t>
            </a:r>
            <a:endParaRPr lang="tr-TR" sz="2400" dirty="0"/>
          </a:p>
          <a:p>
            <a:r>
              <a:rPr lang="tr-TR" sz="2400" b="1" dirty="0"/>
              <a:t>v </a:t>
            </a:r>
            <a:r>
              <a:rPr lang="tr-TR" sz="2400" b="1" dirty="0" err="1" smtClean="0"/>
              <a:t>hemiazygos</a:t>
            </a:r>
            <a:r>
              <a:rPr lang="tr-TR" sz="2400" b="1" dirty="0" smtClean="0"/>
              <a:t>; </a:t>
            </a:r>
            <a:r>
              <a:rPr lang="tr-TR" sz="2400" dirty="0" smtClean="0"/>
              <a:t>göğsün sol tarafı </a:t>
            </a:r>
            <a:r>
              <a:rPr lang="tr-TR" sz="2400" dirty="0" err="1" smtClean="0"/>
              <a:t>venöz</a:t>
            </a:r>
            <a:r>
              <a:rPr lang="tr-TR" sz="2400" dirty="0" smtClean="0"/>
              <a:t> drenajı</a:t>
            </a:r>
          </a:p>
          <a:p>
            <a:pPr marL="64008" indent="0">
              <a:buNone/>
            </a:pPr>
            <a:r>
              <a:rPr lang="tr-TR" sz="2400" dirty="0"/>
              <a:t>	</a:t>
            </a:r>
            <a:r>
              <a:rPr lang="tr-TR" sz="2400" dirty="0" smtClean="0"/>
              <a:t>T9 seviyesinde v </a:t>
            </a:r>
            <a:r>
              <a:rPr lang="tr-TR" sz="2400" dirty="0" err="1" smtClean="0"/>
              <a:t>azygosa</a:t>
            </a:r>
            <a:r>
              <a:rPr lang="tr-TR" sz="2400" dirty="0" smtClean="0"/>
              <a:t> </a:t>
            </a:r>
            <a:endParaRPr lang="tr-TR" sz="2400" dirty="0"/>
          </a:p>
          <a:p>
            <a:r>
              <a:rPr lang="tr-TR" sz="2400" b="1" dirty="0" smtClean="0"/>
              <a:t>v </a:t>
            </a:r>
            <a:r>
              <a:rPr lang="tr-TR" sz="2400" b="1" dirty="0" err="1" smtClean="0"/>
              <a:t>hemiazygos</a:t>
            </a:r>
            <a:r>
              <a:rPr lang="tr-TR" sz="2400" b="1" dirty="0" smtClean="0"/>
              <a:t> </a:t>
            </a:r>
            <a:r>
              <a:rPr lang="tr-TR" sz="2400" b="1" dirty="0" err="1" smtClean="0"/>
              <a:t>accessoria</a:t>
            </a:r>
            <a:r>
              <a:rPr lang="tr-TR" sz="2400" b="1" dirty="0" smtClean="0"/>
              <a:t>; </a:t>
            </a:r>
            <a:r>
              <a:rPr lang="tr-TR" sz="2400" dirty="0" smtClean="0"/>
              <a:t>omurganın sol tarafında aşağı </a:t>
            </a:r>
          </a:p>
          <a:p>
            <a:pPr marL="64008" indent="0">
              <a:buNone/>
            </a:pPr>
            <a:r>
              <a:rPr lang="tr-TR" sz="2400" dirty="0"/>
              <a:t>	</a:t>
            </a:r>
            <a:r>
              <a:rPr lang="tr-TR" sz="2400" dirty="0" smtClean="0"/>
              <a:t>T7 seviyesinde v </a:t>
            </a:r>
            <a:r>
              <a:rPr lang="tr-TR" sz="2400" dirty="0" err="1" smtClean="0"/>
              <a:t>azygosa</a:t>
            </a:r>
            <a:r>
              <a:rPr lang="tr-TR" sz="2400" dirty="0" smtClean="0"/>
              <a:t> </a:t>
            </a:r>
            <a:endParaRPr lang="tr-TR" sz="2400" dirty="0"/>
          </a:p>
        </p:txBody>
      </p:sp>
      <p:sp>
        <p:nvSpPr>
          <p:cNvPr id="5" name="Başlık 1"/>
          <p:cNvSpPr txBox="1">
            <a:spLocks/>
          </p:cNvSpPr>
          <p:nvPr/>
        </p:nvSpPr>
        <p:spPr>
          <a:xfrm>
            <a:off x="457200" y="267494"/>
            <a:ext cx="8229600" cy="713234"/>
          </a:xfrm>
          <a:prstGeom prst="rect">
            <a:avLst/>
          </a:prstGeom>
        </p:spPr>
        <p:txBody>
          <a:bodyPr vert="horz" anchor="ctr">
            <a:normAutofit fontScale="60000" lnSpcReduction="20000"/>
          </a:bodyPr>
          <a:lstStyle>
            <a:lvl1pPr marL="0" algn="l" rtl="0" eaLnBrk="1" latinLnBrk="0" hangingPunct="1">
              <a:spcBef>
                <a:spcPct val="0"/>
              </a:spcBef>
              <a:buNone/>
              <a:defRPr kumimoji="0" sz="4200" kern="120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dirty="0" err="1" smtClean="0"/>
              <a:t>Thoraks</a:t>
            </a:r>
            <a:r>
              <a:rPr lang="tr-TR" dirty="0" smtClean="0"/>
              <a:t> Duvarı Dolaşım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612399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Azygos vein: Anatomy and clinical notes | Kenhu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3717031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azygos system of veins | Medical anatomy, Anatomy and physiology, Brampt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0" y="2013526"/>
            <a:ext cx="5426970" cy="482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7599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Bileşik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805</TotalTime>
  <Words>345</Words>
  <Application>Microsoft Office PowerPoint</Application>
  <PresentationFormat>Ekran Gösterisi (4:3)</PresentationFormat>
  <Paragraphs>101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Canlı</vt:lpstr>
      <vt:lpstr>Dolaşım Sistemi Anatomisi 3</vt:lpstr>
      <vt:lpstr>Thoraks Dolaşım </vt:lpstr>
      <vt:lpstr>Thoraks Duvarı Dolaşım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Dolaşım Sistemi Anatomisi</dc:title>
  <dc:creator>DrD</dc:creator>
  <cp:lastModifiedBy>Windows Kullanıcısı</cp:lastModifiedBy>
  <cp:revision>69</cp:revision>
  <dcterms:created xsi:type="dcterms:W3CDTF">2022-09-16T12:26:32Z</dcterms:created>
  <dcterms:modified xsi:type="dcterms:W3CDTF">2022-09-22T07:35:41Z</dcterms:modified>
</cp:coreProperties>
</file>