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4" r:id="rId3"/>
    <p:sldId id="286" r:id="rId4"/>
    <p:sldId id="257" r:id="rId5"/>
    <p:sldId id="258" r:id="rId6"/>
    <p:sldId id="279" r:id="rId7"/>
    <p:sldId id="264" r:id="rId8"/>
    <p:sldId id="287" r:id="rId9"/>
    <p:sldId id="289" r:id="rId10"/>
    <p:sldId id="266" r:id="rId11"/>
    <p:sldId id="259" r:id="rId12"/>
    <p:sldId id="260" r:id="rId13"/>
    <p:sldId id="261" r:id="rId14"/>
    <p:sldId id="262" r:id="rId15"/>
    <p:sldId id="280" r:id="rId16"/>
    <p:sldId id="267" r:id="rId17"/>
    <p:sldId id="281" r:id="rId18"/>
    <p:sldId id="268" r:id="rId19"/>
    <p:sldId id="269" r:id="rId20"/>
    <p:sldId id="282" r:id="rId21"/>
    <p:sldId id="283" r:id="rId22"/>
    <p:sldId id="270" r:id="rId23"/>
    <p:sldId id="273" r:id="rId24"/>
    <p:sldId id="274" r:id="rId25"/>
    <p:sldId id="276" r:id="rId26"/>
    <p:sldId id="277" r:id="rId27"/>
    <p:sldId id="278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80595" y="1916832"/>
            <a:ext cx="7772400" cy="1470025"/>
          </a:xfr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tr-TR" b="1" dirty="0" smtClean="0">
                <a:solidFill>
                  <a:schemeClr val="bg1"/>
                </a:solidFill>
              </a:rPr>
              <a:t>Dolaşım Sistemi Anatomisi</a:t>
            </a:r>
            <a:br>
              <a:rPr lang="tr-TR" b="1" dirty="0" smtClean="0">
                <a:solidFill>
                  <a:schemeClr val="bg1"/>
                </a:solidFill>
              </a:rPr>
            </a:br>
            <a:r>
              <a:rPr lang="tr-TR" sz="32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277933" y="3559780"/>
            <a:ext cx="6400800" cy="1691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 smtClean="0">
                <a:solidFill>
                  <a:schemeClr val="tx1"/>
                </a:solidFill>
                <a:latin typeface="Bahnschrift Light SemiCondensed" panose="020B0502040204020203" pitchFamily="34" charset="0"/>
              </a:rPr>
              <a:t>Dr. Danış AYGÜN</a:t>
            </a:r>
          </a:p>
          <a:p>
            <a:r>
              <a:rPr lang="tr-TR" sz="2800" dirty="0" smtClean="0">
                <a:solidFill>
                  <a:schemeClr val="tx1"/>
                </a:solidFill>
                <a:latin typeface="Bahnschrift Light SemiCondensed" panose="020B0502040204020203" pitchFamily="34" charset="0"/>
              </a:rPr>
              <a:t>Pamukkale Üniversitesi</a:t>
            </a:r>
          </a:p>
          <a:p>
            <a:r>
              <a:rPr lang="tr-TR" sz="2800" dirty="0" smtClean="0">
                <a:solidFill>
                  <a:schemeClr val="tx1"/>
                </a:solidFill>
                <a:latin typeface="Bahnschrift Light SemiCondensed" panose="020B0502040204020203" pitchFamily="34" charset="0"/>
              </a:rPr>
              <a:t>Anatomi A.D.</a:t>
            </a:r>
            <a:endParaRPr lang="tr-TR" sz="2800" dirty="0">
              <a:solidFill>
                <a:schemeClr val="tx1"/>
              </a:solidFill>
              <a:latin typeface="Bahnschrift Light SemiCondensed" panose="020B0502040204020203" pitchFamily="34" charset="0"/>
            </a:endParaRPr>
          </a:p>
        </p:txBody>
      </p:sp>
      <p:pic>
        <p:nvPicPr>
          <p:cNvPr id="1026" name="Picture 2" descr="Diş Hekimliği Fakültes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08" y="223394"/>
            <a:ext cx="1840160" cy="169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lt Başlık 2"/>
          <p:cNvSpPr txBox="1">
            <a:spLocks/>
          </p:cNvSpPr>
          <p:nvPr/>
        </p:nvSpPr>
        <p:spPr>
          <a:xfrm>
            <a:off x="539553" y="5517232"/>
            <a:ext cx="5472608" cy="84594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 err="1" smtClean="0">
                <a:solidFill>
                  <a:schemeClr val="tx1"/>
                </a:solidFill>
                <a:latin typeface="Bahnschrift Light SemiCondensed" panose="020B0502040204020203" pitchFamily="34" charset="0"/>
              </a:rPr>
              <a:t>Telegram</a:t>
            </a:r>
            <a:r>
              <a:rPr lang="tr-TR" sz="2800" dirty="0" smtClean="0">
                <a:solidFill>
                  <a:schemeClr val="tx1"/>
                </a:solidFill>
                <a:latin typeface="Bahnschrift Light SemiCondensed" panose="020B0502040204020203" pitchFamily="34" charset="0"/>
              </a:rPr>
              <a:t>: https://</a:t>
            </a:r>
            <a:r>
              <a:rPr lang="tr-TR" sz="3000" b="1" dirty="0" smtClean="0">
                <a:solidFill>
                  <a:schemeClr val="bg1"/>
                </a:solidFill>
                <a:latin typeface="Bahnschrift Light SemiCondensed" panose="020B0502040204020203" pitchFamily="34" charset="0"/>
              </a:rPr>
              <a:t>t.me/dishekimligipauanatomi</a:t>
            </a:r>
            <a:endParaRPr lang="tr-TR" sz="2800" b="1" dirty="0">
              <a:solidFill>
                <a:schemeClr val="bg1"/>
              </a:solidFill>
              <a:latin typeface="Bahnschrift Light SemiCondensed" panose="020B0502040204020203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867" y="223394"/>
            <a:ext cx="1916385" cy="1737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376" y="3647509"/>
            <a:ext cx="2520280" cy="3141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9635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4" t="2519" r="3299" b="2301"/>
          <a:stretch/>
        </p:blipFill>
        <p:spPr bwMode="auto">
          <a:xfrm rot="16200000">
            <a:off x="1860750" y="-268462"/>
            <a:ext cx="5616624" cy="753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4331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8031" y="1882775"/>
            <a:ext cx="5567938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Başlık 1"/>
          <p:cNvSpPr txBox="1">
            <a:spLocks/>
          </p:cNvSpPr>
          <p:nvPr/>
        </p:nvSpPr>
        <p:spPr>
          <a:xfrm>
            <a:off x="457200" y="267494"/>
            <a:ext cx="8229600" cy="71323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anchor="ctr">
            <a:normAutofit fontScale="97500" lnSpcReduction="10000"/>
          </a:bodyPr>
          <a:lstStyle>
            <a:lvl1pPr marL="0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>
                <a:solidFill>
                  <a:schemeClr val="bg1"/>
                </a:solidFill>
              </a:rPr>
              <a:t>COR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064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5186" y="1882775"/>
            <a:ext cx="5493628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Başlık 1"/>
          <p:cNvSpPr txBox="1">
            <a:spLocks/>
          </p:cNvSpPr>
          <p:nvPr/>
        </p:nvSpPr>
        <p:spPr>
          <a:xfrm>
            <a:off x="457200" y="267494"/>
            <a:ext cx="8229600" cy="71323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anchor="ctr">
            <a:normAutofit fontScale="97500" lnSpcReduction="10000"/>
          </a:bodyPr>
          <a:lstStyle>
            <a:lvl1pPr marL="0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>
                <a:solidFill>
                  <a:schemeClr val="bg1"/>
                </a:solidFill>
              </a:rPr>
              <a:t>COR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333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8216" y="1882775"/>
            <a:ext cx="5707568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Başlık 1"/>
          <p:cNvSpPr txBox="1">
            <a:spLocks/>
          </p:cNvSpPr>
          <p:nvPr/>
        </p:nvSpPr>
        <p:spPr>
          <a:xfrm>
            <a:off x="457200" y="267494"/>
            <a:ext cx="8229600" cy="71323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anchor="ctr">
            <a:normAutofit fontScale="97500" lnSpcReduction="10000"/>
          </a:bodyPr>
          <a:lstStyle>
            <a:lvl1pPr marL="0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>
                <a:solidFill>
                  <a:schemeClr val="bg1"/>
                </a:solidFill>
              </a:rPr>
              <a:t>COR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8982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42087" y="1882775"/>
            <a:ext cx="5459825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457200" y="267494"/>
            <a:ext cx="8229600" cy="71323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anchor="ctr">
            <a:normAutofit fontScale="97500" lnSpcReduction="10000"/>
          </a:bodyPr>
          <a:lstStyle>
            <a:lvl1pPr marL="0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>
                <a:solidFill>
                  <a:schemeClr val="bg1"/>
                </a:solidFill>
              </a:rPr>
              <a:t>COR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973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Kalbin Damarları</a:t>
            </a:r>
            <a:endParaRPr lang="tr-TR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4120" y="1970516"/>
            <a:ext cx="3584759" cy="4029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Kalbin </a:t>
            </a:r>
            <a:r>
              <a:rPr lang="tr-TR" dirty="0" err="1" smtClean="0"/>
              <a:t>miyokard’nı</a:t>
            </a:r>
            <a:r>
              <a:rPr lang="tr-TR" dirty="0" smtClean="0"/>
              <a:t> besleyen ve drene eden</a:t>
            </a:r>
          </a:p>
          <a:p>
            <a:r>
              <a:rPr lang="tr-TR" dirty="0" smtClean="0"/>
              <a:t>Diğer bölümleri difüzyon veya </a:t>
            </a:r>
            <a:r>
              <a:rPr lang="tr-TR" dirty="0" err="1" smtClean="0"/>
              <a:t>mikrovaskülasyon</a:t>
            </a:r>
            <a:endParaRPr lang="tr-TR" dirty="0" smtClean="0"/>
          </a:p>
          <a:p>
            <a:endParaRPr lang="tr-TR" dirty="0"/>
          </a:p>
          <a:p>
            <a:r>
              <a:rPr lang="tr-TR" dirty="0" smtClean="0"/>
              <a:t>Aorta </a:t>
            </a:r>
            <a:r>
              <a:rPr lang="tr-TR" dirty="0" err="1" smtClean="0"/>
              <a:t>Ascendens</a:t>
            </a:r>
            <a:endParaRPr lang="tr-TR" dirty="0"/>
          </a:p>
          <a:p>
            <a:pPr lvl="1"/>
            <a:r>
              <a:rPr lang="tr-TR" sz="1800" dirty="0" err="1" smtClean="0"/>
              <a:t>Arteria</a:t>
            </a:r>
            <a:r>
              <a:rPr lang="tr-TR" sz="1800" dirty="0" smtClean="0"/>
              <a:t> </a:t>
            </a:r>
            <a:r>
              <a:rPr lang="tr-TR" sz="1800" dirty="0" err="1" smtClean="0"/>
              <a:t>Coronaria</a:t>
            </a:r>
            <a:r>
              <a:rPr lang="tr-TR" sz="1800" dirty="0" smtClean="0"/>
              <a:t> </a:t>
            </a:r>
            <a:r>
              <a:rPr lang="tr-TR" sz="1800" dirty="0" err="1" smtClean="0"/>
              <a:t>dextra</a:t>
            </a:r>
            <a:r>
              <a:rPr lang="tr-TR" sz="1800" dirty="0" smtClean="0"/>
              <a:t> </a:t>
            </a:r>
          </a:p>
          <a:p>
            <a:pPr lvl="1"/>
            <a:r>
              <a:rPr lang="tr-TR" sz="1800" dirty="0" err="1" smtClean="0"/>
              <a:t>Arteria</a:t>
            </a:r>
            <a:r>
              <a:rPr lang="tr-TR" sz="1800" dirty="0" smtClean="0"/>
              <a:t> </a:t>
            </a:r>
            <a:r>
              <a:rPr lang="tr-TR" sz="1800" dirty="0" err="1" smtClean="0"/>
              <a:t>Coronaria</a:t>
            </a:r>
            <a:r>
              <a:rPr lang="tr-TR" sz="1800" dirty="0" smtClean="0"/>
              <a:t> </a:t>
            </a:r>
            <a:r>
              <a:rPr lang="tr-TR" sz="1800" dirty="0" err="1" smtClean="0"/>
              <a:t>sinistra</a:t>
            </a:r>
            <a:endParaRPr lang="tr-TR" sz="1800" dirty="0"/>
          </a:p>
        </p:txBody>
      </p:sp>
    </p:spTree>
    <p:extLst>
      <p:ext uri="{BB962C8B-B14F-4D97-AF65-F5344CB8AC3E}">
        <p14:creationId xmlns:p14="http://schemas.microsoft.com/office/powerpoint/2010/main" val="17889533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6" t="1922" r="12511" b="4256"/>
          <a:stretch/>
        </p:blipFill>
        <p:spPr bwMode="auto">
          <a:xfrm>
            <a:off x="5111496" y="1645920"/>
            <a:ext cx="4032504" cy="3959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Kalbin Damarları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0" y="1412776"/>
            <a:ext cx="5220072" cy="4525963"/>
          </a:xfrm>
        </p:spPr>
        <p:txBody>
          <a:bodyPr/>
          <a:lstStyle/>
          <a:p>
            <a:r>
              <a:rPr lang="tr-TR" dirty="0" err="1"/>
              <a:t>Arteria</a:t>
            </a:r>
            <a:r>
              <a:rPr lang="tr-TR" dirty="0"/>
              <a:t> </a:t>
            </a:r>
            <a:r>
              <a:rPr lang="tr-TR" dirty="0" err="1"/>
              <a:t>Coronaria</a:t>
            </a:r>
            <a:r>
              <a:rPr lang="tr-TR" dirty="0"/>
              <a:t> </a:t>
            </a:r>
            <a:r>
              <a:rPr lang="tr-TR" dirty="0" err="1" smtClean="0"/>
              <a:t>dextra</a:t>
            </a:r>
            <a:endParaRPr lang="tr-TR" dirty="0" smtClean="0"/>
          </a:p>
          <a:p>
            <a:pPr lvl="1"/>
            <a:r>
              <a:rPr lang="tr-TR" dirty="0" smtClean="0"/>
              <a:t>R. </a:t>
            </a:r>
            <a:r>
              <a:rPr lang="tr-TR" dirty="0" err="1" smtClean="0"/>
              <a:t>nodi</a:t>
            </a:r>
            <a:r>
              <a:rPr lang="tr-TR" dirty="0" smtClean="0"/>
              <a:t> </a:t>
            </a:r>
            <a:r>
              <a:rPr lang="tr-TR" dirty="0" err="1" smtClean="0"/>
              <a:t>sinuatrialis</a:t>
            </a:r>
            <a:endParaRPr lang="tr-TR" dirty="0" smtClean="0"/>
          </a:p>
          <a:p>
            <a:pPr lvl="1"/>
            <a:r>
              <a:rPr lang="tr-TR" dirty="0" smtClean="0"/>
              <a:t>R. </a:t>
            </a:r>
            <a:r>
              <a:rPr lang="tr-TR" dirty="0" err="1"/>
              <a:t>m</a:t>
            </a:r>
            <a:r>
              <a:rPr lang="tr-TR" dirty="0" err="1" smtClean="0"/>
              <a:t>arginalis</a:t>
            </a:r>
            <a:r>
              <a:rPr lang="tr-TR" dirty="0" smtClean="0"/>
              <a:t> </a:t>
            </a:r>
            <a:r>
              <a:rPr lang="tr-TR" dirty="0" err="1" smtClean="0"/>
              <a:t>dexter</a:t>
            </a:r>
            <a:endParaRPr lang="tr-TR" dirty="0" smtClean="0"/>
          </a:p>
          <a:p>
            <a:pPr lvl="1"/>
            <a:r>
              <a:rPr lang="tr-TR" dirty="0" smtClean="0"/>
              <a:t>R. </a:t>
            </a:r>
            <a:r>
              <a:rPr lang="tr-TR" dirty="0" err="1" smtClean="0"/>
              <a:t>İnterventricularis</a:t>
            </a:r>
            <a:r>
              <a:rPr lang="tr-TR" dirty="0" smtClean="0"/>
              <a:t> </a:t>
            </a:r>
            <a:r>
              <a:rPr lang="tr-TR" dirty="0" err="1" smtClean="0"/>
              <a:t>posterior</a:t>
            </a:r>
            <a:endParaRPr lang="tr-TR" dirty="0"/>
          </a:p>
          <a:p>
            <a:pPr marL="537210" lvl="1" indent="0">
              <a:buNone/>
            </a:pPr>
            <a:endParaRPr lang="tr-TR" dirty="0"/>
          </a:p>
          <a:p>
            <a:pPr marL="537210" lvl="1" indent="0">
              <a:buNone/>
            </a:pPr>
            <a:r>
              <a:rPr lang="tr-TR" dirty="0" err="1" smtClean="0"/>
              <a:t>Atrium</a:t>
            </a:r>
            <a:r>
              <a:rPr lang="tr-TR" dirty="0" smtClean="0"/>
              <a:t> </a:t>
            </a:r>
            <a:r>
              <a:rPr lang="tr-TR" dirty="0" err="1" smtClean="0"/>
              <a:t>dextrum</a:t>
            </a:r>
            <a:endParaRPr lang="tr-TR" dirty="0" smtClean="0"/>
          </a:p>
          <a:p>
            <a:pPr marL="537210" lvl="1" indent="0">
              <a:buNone/>
            </a:pPr>
            <a:r>
              <a:rPr lang="tr-TR" dirty="0" err="1" smtClean="0"/>
              <a:t>Ventriculus</a:t>
            </a:r>
            <a:r>
              <a:rPr lang="tr-TR" dirty="0" smtClean="0"/>
              <a:t> </a:t>
            </a:r>
            <a:r>
              <a:rPr lang="tr-TR" dirty="0" err="1" smtClean="0"/>
              <a:t>dexter</a:t>
            </a:r>
            <a:endParaRPr lang="tr-TR" dirty="0" smtClean="0"/>
          </a:p>
          <a:p>
            <a:pPr marL="537210" lvl="1" indent="0">
              <a:buNone/>
            </a:pPr>
            <a:r>
              <a:rPr lang="tr-TR" dirty="0" err="1" smtClean="0"/>
              <a:t>Atrium</a:t>
            </a:r>
            <a:r>
              <a:rPr lang="tr-TR" dirty="0" smtClean="0"/>
              <a:t> </a:t>
            </a:r>
            <a:r>
              <a:rPr lang="tr-TR" dirty="0" err="1" smtClean="0"/>
              <a:t>sinistrum’un</a:t>
            </a:r>
            <a:r>
              <a:rPr lang="tr-TR" dirty="0" smtClean="0"/>
              <a:t> bir kısmı</a:t>
            </a:r>
          </a:p>
          <a:p>
            <a:pPr marL="537210" lvl="1" indent="0">
              <a:buNone/>
            </a:pPr>
            <a:endParaRPr lang="tr-TR" dirty="0" smtClean="0"/>
          </a:p>
          <a:p>
            <a:pPr lvl="1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898343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6" t="1922" r="12511" b="4256"/>
          <a:stretch/>
        </p:blipFill>
        <p:spPr bwMode="auto">
          <a:xfrm>
            <a:off x="5111496" y="1645920"/>
            <a:ext cx="4032504" cy="3959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Kalbin Damarları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0" y="1412776"/>
            <a:ext cx="5220072" cy="4525963"/>
          </a:xfrm>
        </p:spPr>
        <p:txBody>
          <a:bodyPr/>
          <a:lstStyle/>
          <a:p>
            <a:r>
              <a:rPr lang="tr-TR" dirty="0" err="1"/>
              <a:t>Arteria</a:t>
            </a:r>
            <a:r>
              <a:rPr lang="tr-TR" dirty="0"/>
              <a:t> </a:t>
            </a:r>
            <a:r>
              <a:rPr lang="tr-TR" dirty="0" err="1"/>
              <a:t>Coronaria</a:t>
            </a:r>
            <a:r>
              <a:rPr lang="tr-TR" dirty="0"/>
              <a:t> </a:t>
            </a:r>
            <a:r>
              <a:rPr lang="tr-TR" dirty="0" err="1" smtClean="0"/>
              <a:t>sinistra</a:t>
            </a:r>
            <a:endParaRPr lang="tr-TR" dirty="0" smtClean="0"/>
          </a:p>
          <a:p>
            <a:pPr lvl="1"/>
            <a:r>
              <a:rPr lang="tr-TR" dirty="0"/>
              <a:t>R. </a:t>
            </a:r>
            <a:r>
              <a:rPr lang="tr-TR" dirty="0" err="1"/>
              <a:t>İnterventricularis</a:t>
            </a:r>
            <a:r>
              <a:rPr lang="tr-TR" dirty="0"/>
              <a:t> </a:t>
            </a:r>
            <a:r>
              <a:rPr lang="tr-TR" dirty="0" err="1" smtClean="0"/>
              <a:t>anterior</a:t>
            </a:r>
            <a:r>
              <a:rPr lang="tr-TR" dirty="0" smtClean="0"/>
              <a:t> (LAD)</a:t>
            </a:r>
            <a:endParaRPr lang="tr-TR" dirty="0"/>
          </a:p>
          <a:p>
            <a:pPr lvl="1"/>
            <a:r>
              <a:rPr lang="tr-TR" dirty="0" smtClean="0"/>
              <a:t>R. </a:t>
            </a:r>
            <a:r>
              <a:rPr lang="tr-TR" dirty="0" err="1" smtClean="0"/>
              <a:t>circumfleksus</a:t>
            </a:r>
            <a:endParaRPr lang="tr-TR" dirty="0" smtClean="0"/>
          </a:p>
          <a:p>
            <a:pPr marL="537210" lvl="1" indent="0">
              <a:buNone/>
            </a:pPr>
            <a:endParaRPr lang="tr-TR" dirty="0"/>
          </a:p>
          <a:p>
            <a:pPr marL="537210" lvl="1" indent="0">
              <a:buNone/>
            </a:pPr>
            <a:r>
              <a:rPr lang="tr-TR" dirty="0" err="1" smtClean="0"/>
              <a:t>Ventriculus</a:t>
            </a:r>
            <a:r>
              <a:rPr lang="tr-TR" dirty="0" smtClean="0"/>
              <a:t> </a:t>
            </a:r>
            <a:r>
              <a:rPr lang="tr-TR" dirty="0" err="1" smtClean="0"/>
              <a:t>sinister</a:t>
            </a:r>
            <a:r>
              <a:rPr lang="tr-TR" dirty="0" smtClean="0"/>
              <a:t> ve </a:t>
            </a:r>
            <a:r>
              <a:rPr lang="tr-TR" dirty="0" err="1" smtClean="0"/>
              <a:t>dexter</a:t>
            </a:r>
            <a:endParaRPr lang="tr-TR" dirty="0" smtClean="0"/>
          </a:p>
          <a:p>
            <a:pPr marL="537210" lvl="1" indent="0">
              <a:buNone/>
            </a:pPr>
            <a:r>
              <a:rPr lang="tr-TR" dirty="0" err="1" smtClean="0"/>
              <a:t>Septum</a:t>
            </a:r>
            <a:r>
              <a:rPr lang="tr-TR" dirty="0" smtClean="0"/>
              <a:t> </a:t>
            </a:r>
            <a:r>
              <a:rPr lang="tr-TR" dirty="0" err="1" smtClean="0"/>
              <a:t>interventriculare</a:t>
            </a:r>
            <a:endParaRPr lang="tr-TR" dirty="0" smtClean="0"/>
          </a:p>
          <a:p>
            <a:pPr marL="537210" lvl="1" indent="0">
              <a:buNone/>
            </a:pPr>
            <a:r>
              <a:rPr lang="tr-TR" dirty="0" err="1" smtClean="0"/>
              <a:t>Atrium</a:t>
            </a:r>
            <a:r>
              <a:rPr lang="tr-TR" dirty="0" smtClean="0"/>
              <a:t> </a:t>
            </a:r>
            <a:r>
              <a:rPr lang="tr-TR" dirty="0" err="1" smtClean="0"/>
              <a:t>sinistrum</a:t>
            </a:r>
            <a:endParaRPr lang="tr-TR" dirty="0" smtClean="0"/>
          </a:p>
          <a:p>
            <a:pPr marL="537210" lvl="1" indent="0">
              <a:buNone/>
            </a:pPr>
            <a:endParaRPr lang="tr-TR" dirty="0" smtClean="0"/>
          </a:p>
          <a:p>
            <a:pPr lvl="1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849467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772816"/>
            <a:ext cx="4506710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İçerik Yer Tutucusu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578358" indent="-514350">
              <a:buFont typeface="+mj-lt"/>
              <a:buAutoNum type="arabicPeriod"/>
            </a:pPr>
            <a:r>
              <a:rPr lang="tr-TR" sz="3000" b="1" dirty="0" err="1" smtClean="0"/>
              <a:t>Sinus</a:t>
            </a:r>
            <a:r>
              <a:rPr lang="tr-TR" sz="3000" b="1" dirty="0" smtClean="0"/>
              <a:t> </a:t>
            </a:r>
            <a:r>
              <a:rPr lang="tr-TR" sz="3000" b="1" dirty="0" err="1" smtClean="0"/>
              <a:t>coronarius</a:t>
            </a:r>
            <a:endParaRPr lang="tr-TR" sz="3000" b="1" dirty="0" smtClean="0"/>
          </a:p>
          <a:p>
            <a:r>
              <a:rPr lang="tr-TR" sz="2000" dirty="0" smtClean="0"/>
              <a:t>V. </a:t>
            </a:r>
            <a:r>
              <a:rPr lang="tr-TR" sz="2000" dirty="0" err="1" smtClean="0"/>
              <a:t>Cardiaca</a:t>
            </a:r>
            <a:r>
              <a:rPr lang="tr-TR" sz="2000" dirty="0" smtClean="0"/>
              <a:t> </a:t>
            </a:r>
            <a:r>
              <a:rPr lang="tr-TR" sz="2000" b="1" dirty="0" err="1" smtClean="0">
                <a:solidFill>
                  <a:schemeClr val="bg1"/>
                </a:solidFill>
              </a:rPr>
              <a:t>magna</a:t>
            </a:r>
            <a:r>
              <a:rPr lang="tr-TR" sz="2000" b="1" dirty="0" smtClean="0">
                <a:solidFill>
                  <a:schemeClr val="bg1"/>
                </a:solidFill>
              </a:rPr>
              <a:t>-</a:t>
            </a:r>
            <a:r>
              <a:rPr lang="tr-TR" sz="2000" dirty="0" smtClean="0"/>
              <a:t>sol taraftan</a:t>
            </a:r>
          </a:p>
          <a:p>
            <a:r>
              <a:rPr lang="tr-TR" sz="2000" dirty="0" smtClean="0"/>
              <a:t>V. </a:t>
            </a:r>
            <a:r>
              <a:rPr lang="tr-TR" sz="2000" dirty="0" err="1" smtClean="0"/>
              <a:t>Cardiaca</a:t>
            </a:r>
            <a:r>
              <a:rPr lang="tr-TR" sz="2000" dirty="0" smtClean="0"/>
              <a:t> </a:t>
            </a:r>
            <a:r>
              <a:rPr lang="tr-TR" sz="2000" b="1" dirty="0" err="1" smtClean="0">
                <a:solidFill>
                  <a:schemeClr val="bg1"/>
                </a:solidFill>
              </a:rPr>
              <a:t>media</a:t>
            </a:r>
            <a:r>
              <a:rPr lang="tr-TR" sz="2000" b="1" dirty="0" smtClean="0">
                <a:solidFill>
                  <a:schemeClr val="bg1"/>
                </a:solidFill>
              </a:rPr>
              <a:t>-</a:t>
            </a:r>
            <a:r>
              <a:rPr lang="tr-TR" sz="2000" dirty="0" smtClean="0"/>
              <a:t> r. </a:t>
            </a:r>
            <a:r>
              <a:rPr lang="tr-TR" sz="2000" dirty="0" err="1" smtClean="0"/>
              <a:t>İnterventricularis</a:t>
            </a:r>
            <a:r>
              <a:rPr lang="tr-TR" sz="2000" dirty="0" smtClean="0"/>
              <a:t> </a:t>
            </a:r>
            <a:r>
              <a:rPr lang="tr-TR" sz="2000" dirty="0" err="1" smtClean="0"/>
              <a:t>posteriorla</a:t>
            </a:r>
            <a:r>
              <a:rPr lang="tr-TR" sz="2000" dirty="0" smtClean="0"/>
              <a:t> birlikte ilerler sağdan</a:t>
            </a:r>
          </a:p>
          <a:p>
            <a:r>
              <a:rPr lang="tr-TR" sz="2000" dirty="0" smtClean="0"/>
              <a:t>V. </a:t>
            </a:r>
            <a:r>
              <a:rPr lang="tr-TR" sz="2000" dirty="0" err="1" smtClean="0"/>
              <a:t>Cardiaca</a:t>
            </a:r>
            <a:r>
              <a:rPr lang="tr-TR" sz="2000" dirty="0" smtClean="0"/>
              <a:t> </a:t>
            </a:r>
            <a:r>
              <a:rPr lang="tr-TR" sz="2000" b="1" dirty="0" err="1" smtClean="0">
                <a:solidFill>
                  <a:schemeClr val="bg1"/>
                </a:solidFill>
              </a:rPr>
              <a:t>parva-</a:t>
            </a:r>
            <a:r>
              <a:rPr lang="tr-TR" sz="2000" dirty="0" err="1" smtClean="0"/>
              <a:t>a.coronaria</a:t>
            </a:r>
            <a:r>
              <a:rPr lang="tr-TR" sz="2000" dirty="0" smtClean="0"/>
              <a:t> </a:t>
            </a:r>
            <a:r>
              <a:rPr lang="tr-TR" sz="2000" dirty="0" err="1" smtClean="0"/>
              <a:t>dextra</a:t>
            </a:r>
            <a:r>
              <a:rPr lang="tr-TR" sz="2000" dirty="0" smtClean="0"/>
              <a:t> ile birlikte ilerler sağdan</a:t>
            </a:r>
          </a:p>
          <a:p>
            <a:pPr marL="64008" indent="0">
              <a:buNone/>
            </a:pPr>
            <a:r>
              <a:rPr lang="tr-TR" b="1" dirty="0" smtClean="0"/>
              <a:t>2. </a:t>
            </a:r>
            <a:r>
              <a:rPr lang="tr-TR" b="1" dirty="0" err="1"/>
              <a:t>Atrium</a:t>
            </a:r>
            <a:r>
              <a:rPr lang="tr-TR" b="1" dirty="0"/>
              <a:t> </a:t>
            </a:r>
            <a:r>
              <a:rPr lang="tr-TR" b="1" dirty="0" err="1"/>
              <a:t>dextrum’a</a:t>
            </a:r>
            <a:r>
              <a:rPr lang="tr-TR" b="1" dirty="0"/>
              <a:t> açılan küçük </a:t>
            </a:r>
            <a:r>
              <a:rPr lang="tr-TR" b="1" dirty="0" err="1"/>
              <a:t>venler</a:t>
            </a:r>
            <a:endParaRPr lang="tr-TR" b="1" dirty="0"/>
          </a:p>
          <a:p>
            <a:r>
              <a:rPr lang="tr-TR" sz="2200" dirty="0" err="1" smtClean="0"/>
              <a:t>Vv</a:t>
            </a:r>
            <a:r>
              <a:rPr lang="tr-TR" sz="2200" dirty="0" smtClean="0"/>
              <a:t>. </a:t>
            </a:r>
            <a:r>
              <a:rPr lang="tr-TR" sz="2200" dirty="0" err="1" smtClean="0"/>
              <a:t>Cordis</a:t>
            </a:r>
            <a:r>
              <a:rPr lang="tr-TR" sz="2200" dirty="0" smtClean="0"/>
              <a:t> </a:t>
            </a:r>
            <a:r>
              <a:rPr lang="tr-TR" sz="2200" b="1" dirty="0" err="1" smtClean="0">
                <a:solidFill>
                  <a:schemeClr val="bg1"/>
                </a:solidFill>
              </a:rPr>
              <a:t>minimae</a:t>
            </a:r>
            <a:endParaRPr lang="tr-TR" sz="2200" b="1" dirty="0" smtClean="0">
              <a:solidFill>
                <a:schemeClr val="bg1"/>
              </a:solidFill>
            </a:endParaRPr>
          </a:p>
          <a:p>
            <a:r>
              <a:rPr lang="tr-TR" sz="2200" dirty="0" err="1" smtClean="0"/>
              <a:t>Vv</a:t>
            </a:r>
            <a:r>
              <a:rPr lang="tr-TR" sz="2200" dirty="0" smtClean="0"/>
              <a:t>. </a:t>
            </a:r>
            <a:r>
              <a:rPr lang="tr-TR" sz="2200" dirty="0" err="1" smtClean="0"/>
              <a:t>Ventriculi</a:t>
            </a:r>
            <a:r>
              <a:rPr lang="tr-TR" sz="2200" dirty="0" smtClean="0"/>
              <a:t> </a:t>
            </a:r>
            <a:r>
              <a:rPr lang="tr-TR" sz="2200" dirty="0" err="1" smtClean="0"/>
              <a:t>dextri</a:t>
            </a:r>
            <a:r>
              <a:rPr lang="tr-TR" sz="2200" dirty="0" smtClean="0"/>
              <a:t> </a:t>
            </a:r>
            <a:r>
              <a:rPr lang="tr-TR" sz="2200" dirty="0" err="1" smtClean="0"/>
              <a:t>anteriores</a:t>
            </a:r>
            <a:endParaRPr lang="tr-TR" sz="2200" dirty="0"/>
          </a:p>
        </p:txBody>
      </p:sp>
      <p:sp>
        <p:nvSpPr>
          <p:cNvPr id="6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Kalbin Damarları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885809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6579877"/>
              </p:ext>
            </p:extLst>
          </p:nvPr>
        </p:nvGraphicFramePr>
        <p:xfrm>
          <a:off x="2881313" y="271355"/>
          <a:ext cx="4571007" cy="6183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4" name="Bit Eşlem Resmi" r:id="rId3" imgW="5649114" imgH="7640116" progId="PBrush">
                  <p:embed/>
                </p:oleObj>
              </mc:Choice>
              <mc:Fallback>
                <p:oleObj name="Bit Eşlem Resmi" r:id="rId3" imgW="5649114" imgH="7640116" progId="PBrush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1313" y="271355"/>
                        <a:ext cx="4571007" cy="61834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7718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chemeClr val="bg1"/>
                </a:solidFill>
              </a:rPr>
              <a:t>Dolaşım Sistemi Anatomisi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251520" y="1052737"/>
            <a:ext cx="8280920" cy="5195664"/>
          </a:xfrm>
        </p:spPr>
        <p:txBody>
          <a:bodyPr/>
          <a:lstStyle/>
          <a:p>
            <a:r>
              <a:rPr lang="tr-TR" dirty="0" smtClean="0"/>
              <a:t>Kalp (COR)</a:t>
            </a:r>
          </a:p>
          <a:p>
            <a:r>
              <a:rPr lang="tr-TR" dirty="0" smtClean="0"/>
              <a:t>Arter, </a:t>
            </a:r>
            <a:r>
              <a:rPr lang="tr-TR" dirty="0" err="1" smtClean="0"/>
              <a:t>Arteriola</a:t>
            </a:r>
            <a:r>
              <a:rPr lang="tr-TR" dirty="0" smtClean="0"/>
              <a:t>, </a:t>
            </a:r>
            <a:r>
              <a:rPr lang="tr-TR" dirty="0" err="1" smtClean="0"/>
              <a:t>vas</a:t>
            </a:r>
            <a:r>
              <a:rPr lang="tr-TR" dirty="0" smtClean="0"/>
              <a:t> </a:t>
            </a:r>
            <a:r>
              <a:rPr lang="tr-TR" dirty="0" err="1"/>
              <a:t>c</a:t>
            </a:r>
            <a:r>
              <a:rPr lang="tr-TR" dirty="0" err="1" smtClean="0"/>
              <a:t>apillare</a:t>
            </a:r>
            <a:r>
              <a:rPr lang="tr-TR" dirty="0" smtClean="0"/>
              <a:t>, </a:t>
            </a:r>
            <a:r>
              <a:rPr lang="tr-TR" dirty="0" err="1" smtClean="0"/>
              <a:t>Venula,Ven</a:t>
            </a:r>
            <a:r>
              <a:rPr lang="tr-TR" dirty="0" smtClean="0"/>
              <a:t> </a:t>
            </a:r>
            <a:endParaRPr lang="tr-TR" dirty="0" smtClean="0"/>
          </a:p>
          <a:p>
            <a:endParaRPr lang="tr-TR" dirty="0"/>
          </a:p>
          <a:p>
            <a:r>
              <a:rPr lang="tr-TR" dirty="0" smtClean="0"/>
              <a:t>Akciğer dolaşımı</a:t>
            </a:r>
          </a:p>
          <a:p>
            <a:r>
              <a:rPr lang="tr-TR" dirty="0" smtClean="0"/>
              <a:t>Sistemik dolaşım</a:t>
            </a:r>
          </a:p>
          <a:p>
            <a:r>
              <a:rPr lang="tr-TR" dirty="0"/>
              <a:t>Portal </a:t>
            </a:r>
            <a:r>
              <a:rPr lang="tr-TR" dirty="0" smtClean="0"/>
              <a:t>dolaşım	    </a:t>
            </a:r>
            <a:r>
              <a:rPr lang="tr-TR" sz="2000" dirty="0" smtClean="0"/>
              <a:t>(</a:t>
            </a:r>
            <a:r>
              <a:rPr lang="tr-TR" sz="2000" dirty="0" err="1" smtClean="0"/>
              <a:t>v.porta</a:t>
            </a:r>
            <a:r>
              <a:rPr lang="tr-TR" sz="2000" dirty="0" smtClean="0"/>
              <a:t> </a:t>
            </a:r>
            <a:r>
              <a:rPr lang="tr-TR" sz="2000" dirty="0" err="1" smtClean="0"/>
              <a:t>hepatis</a:t>
            </a:r>
            <a:r>
              <a:rPr lang="tr-TR" sz="2000" dirty="0" smtClean="0"/>
              <a:t>- KC- VCİ)</a:t>
            </a:r>
            <a:endParaRPr lang="tr-TR" sz="2000" dirty="0"/>
          </a:p>
          <a:p>
            <a:endParaRPr lang="tr-TR" dirty="0"/>
          </a:p>
          <a:p>
            <a:r>
              <a:rPr lang="tr-TR" dirty="0" smtClean="0"/>
              <a:t>? </a:t>
            </a:r>
            <a:r>
              <a:rPr lang="tr-TR" dirty="0" err="1" smtClean="0"/>
              <a:t>Lt</a:t>
            </a:r>
            <a:r>
              <a:rPr lang="tr-TR" dirty="0" smtClean="0"/>
              <a:t> Kan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260690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Kalbin Sinirleri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sz="half" idx="1"/>
          </p:nvPr>
        </p:nvSpPr>
        <p:spPr>
          <a:xfrm>
            <a:off x="539552" y="1700808"/>
            <a:ext cx="4258816" cy="4525963"/>
          </a:xfrm>
        </p:spPr>
        <p:txBody>
          <a:bodyPr>
            <a:normAutofit/>
          </a:bodyPr>
          <a:lstStyle/>
          <a:p>
            <a:r>
              <a:rPr lang="tr-TR" dirty="0" smtClean="0"/>
              <a:t>Atım hızı ve gücü OTONOM S. S. </a:t>
            </a:r>
            <a:endParaRPr lang="tr-TR" dirty="0"/>
          </a:p>
          <a:p>
            <a:r>
              <a:rPr lang="tr-TR" dirty="0" err="1" smtClean="0"/>
              <a:t>Simpatik</a:t>
            </a:r>
            <a:r>
              <a:rPr lang="tr-TR" dirty="0" smtClean="0"/>
              <a:t> </a:t>
            </a:r>
            <a:r>
              <a:rPr lang="tr-TR" dirty="0" err="1" smtClean="0"/>
              <a:t>İnnervasyon</a:t>
            </a:r>
            <a:r>
              <a:rPr lang="tr-TR" dirty="0" smtClean="0"/>
              <a:t>;</a:t>
            </a:r>
          </a:p>
          <a:p>
            <a:pPr marL="64008" indent="0">
              <a:buNone/>
            </a:pPr>
            <a:r>
              <a:rPr lang="tr-TR" dirty="0" smtClean="0"/>
              <a:t>T2- T4 </a:t>
            </a:r>
            <a:r>
              <a:rPr lang="tr-TR" dirty="0" err="1" smtClean="0"/>
              <a:t>segmentlerden</a:t>
            </a:r>
            <a:r>
              <a:rPr lang="tr-TR" dirty="0" smtClean="0"/>
              <a:t> çıkar ve  </a:t>
            </a:r>
            <a:r>
              <a:rPr lang="tr-TR" dirty="0" err="1" smtClean="0"/>
              <a:t>ganglion</a:t>
            </a:r>
            <a:r>
              <a:rPr lang="tr-TR" dirty="0" smtClean="0"/>
              <a:t> </a:t>
            </a:r>
            <a:r>
              <a:rPr lang="tr-TR" dirty="0" err="1" smtClean="0"/>
              <a:t>stellatum</a:t>
            </a:r>
            <a:r>
              <a:rPr lang="tr-TR" dirty="0" smtClean="0"/>
              <a:t>, </a:t>
            </a:r>
            <a:r>
              <a:rPr lang="tr-TR" dirty="0" err="1" smtClean="0"/>
              <a:t>ganglion</a:t>
            </a:r>
            <a:r>
              <a:rPr lang="tr-TR" dirty="0" smtClean="0"/>
              <a:t> </a:t>
            </a:r>
            <a:r>
              <a:rPr lang="tr-TR" dirty="0" err="1" smtClean="0"/>
              <a:t>cervicale</a:t>
            </a:r>
            <a:r>
              <a:rPr lang="tr-TR" dirty="0" smtClean="0"/>
              <a:t> </a:t>
            </a:r>
            <a:r>
              <a:rPr lang="tr-TR" dirty="0" err="1" smtClean="0"/>
              <a:t>medius</a:t>
            </a:r>
            <a:r>
              <a:rPr lang="tr-TR" dirty="0" smtClean="0"/>
              <a:t>, </a:t>
            </a:r>
            <a:r>
              <a:rPr lang="tr-TR" dirty="0" err="1" smtClean="0"/>
              <a:t>ggl</a:t>
            </a:r>
            <a:r>
              <a:rPr lang="tr-TR" dirty="0" smtClean="0"/>
              <a:t>. </a:t>
            </a:r>
            <a:r>
              <a:rPr lang="tr-TR" dirty="0" err="1" smtClean="0"/>
              <a:t>Trunci</a:t>
            </a:r>
            <a:r>
              <a:rPr lang="tr-TR" dirty="0" smtClean="0"/>
              <a:t> </a:t>
            </a:r>
            <a:r>
              <a:rPr lang="tr-TR" dirty="0" err="1" smtClean="0"/>
              <a:t>sympathici</a:t>
            </a:r>
            <a:r>
              <a:rPr lang="tr-TR" dirty="0" smtClean="0"/>
              <a:t> T1-4 aracılığıyla dağılır.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244280" cy="4525963"/>
          </a:xfrm>
        </p:spPr>
        <p:txBody>
          <a:bodyPr>
            <a:normAutofit/>
          </a:bodyPr>
          <a:lstStyle/>
          <a:p>
            <a:r>
              <a:rPr lang="tr-TR" b="1" dirty="0" err="1"/>
              <a:t>Simpatik</a:t>
            </a:r>
            <a:r>
              <a:rPr lang="tr-TR" b="1" dirty="0"/>
              <a:t> </a:t>
            </a:r>
            <a:r>
              <a:rPr lang="tr-TR" b="1" dirty="0" err="1" smtClean="0"/>
              <a:t>İnnervasyon</a:t>
            </a:r>
            <a:r>
              <a:rPr lang="tr-TR" b="1" dirty="0"/>
              <a:t>;</a:t>
            </a:r>
          </a:p>
          <a:p>
            <a:pPr lvl="1"/>
            <a:r>
              <a:rPr lang="tr-TR" dirty="0" smtClean="0"/>
              <a:t>Kalp hızını</a:t>
            </a:r>
          </a:p>
          <a:p>
            <a:pPr lvl="1"/>
            <a:r>
              <a:rPr lang="tr-TR" dirty="0" smtClean="0"/>
              <a:t>Kasılma kuvvetini</a:t>
            </a:r>
          </a:p>
          <a:p>
            <a:pPr lvl="1"/>
            <a:r>
              <a:rPr lang="tr-TR" dirty="0" smtClean="0"/>
              <a:t>Kan basıncını</a:t>
            </a:r>
          </a:p>
          <a:p>
            <a:pPr lvl="1"/>
            <a:r>
              <a:rPr lang="tr-TR" dirty="0" smtClean="0"/>
              <a:t>Pompalanan kan miktarını </a:t>
            </a:r>
          </a:p>
          <a:p>
            <a:pPr lvl="1"/>
            <a:endParaRPr lang="tr-TR" dirty="0"/>
          </a:p>
        </p:txBody>
      </p:sp>
      <p:sp>
        <p:nvSpPr>
          <p:cNvPr id="7" name="Aşağı Ok 6"/>
          <p:cNvSpPr/>
          <p:nvPr/>
        </p:nvSpPr>
        <p:spPr>
          <a:xfrm rot="10800000">
            <a:off x="5747531" y="4293096"/>
            <a:ext cx="1656184" cy="20162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28848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err="1" smtClean="0"/>
              <a:t>Parasimpatik</a:t>
            </a:r>
            <a:r>
              <a:rPr lang="tr-TR" sz="2400" dirty="0" smtClean="0"/>
              <a:t> </a:t>
            </a:r>
            <a:r>
              <a:rPr lang="tr-TR" sz="2400" dirty="0" err="1" smtClean="0"/>
              <a:t>innervasyon</a:t>
            </a:r>
            <a:endParaRPr lang="tr-TR" sz="2400" dirty="0" smtClean="0"/>
          </a:p>
          <a:p>
            <a:pPr marL="64008" indent="0">
              <a:buNone/>
            </a:pPr>
            <a:r>
              <a:rPr lang="tr-TR" sz="2400" dirty="0" smtClean="0"/>
              <a:t>	</a:t>
            </a:r>
            <a:r>
              <a:rPr lang="tr-TR" sz="2400" b="1" dirty="0" err="1" smtClean="0"/>
              <a:t>Nervus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Vagus</a:t>
            </a:r>
            <a:endParaRPr lang="tr-TR" sz="2400" b="1" dirty="0" smtClean="0"/>
          </a:p>
          <a:p>
            <a:pPr marL="64008" indent="0">
              <a:buNone/>
            </a:pPr>
            <a:endParaRPr lang="tr-TR" sz="2400" b="1" dirty="0"/>
          </a:p>
          <a:p>
            <a:pPr lvl="1"/>
            <a:r>
              <a:rPr lang="tr-TR" dirty="0"/>
              <a:t>Kalp hızını</a:t>
            </a:r>
          </a:p>
          <a:p>
            <a:pPr lvl="1"/>
            <a:r>
              <a:rPr lang="tr-TR" dirty="0"/>
              <a:t>Kasılma kuvvetini</a:t>
            </a:r>
          </a:p>
          <a:p>
            <a:pPr lvl="1"/>
            <a:r>
              <a:rPr lang="tr-TR" dirty="0"/>
              <a:t>Kan basıncını</a:t>
            </a:r>
          </a:p>
          <a:p>
            <a:pPr lvl="1"/>
            <a:r>
              <a:rPr lang="tr-TR" dirty="0"/>
              <a:t>Pompalanan kan miktarını </a:t>
            </a:r>
          </a:p>
          <a:p>
            <a:pPr marL="64008" indent="0">
              <a:buNone/>
            </a:pPr>
            <a:endParaRPr lang="tr-TR" sz="2400" b="1" dirty="0"/>
          </a:p>
        </p:txBody>
      </p:sp>
      <p:sp>
        <p:nvSpPr>
          <p:cNvPr id="2" name="Aşağı Ok 1"/>
          <p:cNvSpPr/>
          <p:nvPr/>
        </p:nvSpPr>
        <p:spPr>
          <a:xfrm>
            <a:off x="5878972" y="2348880"/>
            <a:ext cx="1800200" cy="25202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Başlık 1"/>
          <p:cNvSpPr>
            <a:spLocks noGrp="1"/>
          </p:cNvSpPr>
          <p:nvPr>
            <p:ph type="title"/>
          </p:nvPr>
        </p:nvSpPr>
        <p:spPr>
          <a:xfrm>
            <a:off x="0" y="260648"/>
            <a:ext cx="8229600" cy="1399032"/>
          </a:xfrm>
        </p:spPr>
        <p:txBody>
          <a:bodyPr/>
          <a:lstStyle/>
          <a:p>
            <a:r>
              <a:rPr lang="tr-TR" dirty="0" smtClean="0"/>
              <a:t>Kalbin Sinirleri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077826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4724402" y="1676402"/>
            <a:ext cx="2749550" cy="2832100"/>
            <a:chOff x="3456" y="1061"/>
            <a:chExt cx="1732" cy="1784"/>
          </a:xfrm>
        </p:grpSpPr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3456" y="1061"/>
              <a:ext cx="1732" cy="1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tr-TR" altLang="tr-TR" sz="2000" dirty="0">
                  <a:solidFill>
                    <a:schemeClr val="bg1"/>
                  </a:solidFill>
                  <a:latin typeface="Comic Sans MS" pitchFamily="66" charset="0"/>
                </a:rPr>
                <a:t>SA </a:t>
              </a:r>
              <a:r>
                <a:rPr lang="tr-TR" altLang="tr-TR" sz="2000" dirty="0" err="1">
                  <a:solidFill>
                    <a:schemeClr val="bg1"/>
                  </a:solidFill>
                  <a:latin typeface="Comic Sans MS" pitchFamily="66" charset="0"/>
                </a:rPr>
                <a:t>node</a:t>
              </a:r>
              <a:endParaRPr lang="tr-TR" altLang="tr-TR" sz="2000" dirty="0">
                <a:solidFill>
                  <a:schemeClr val="bg1"/>
                </a:solidFill>
                <a:latin typeface="Comic Sans MS" pitchFamily="66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2000" dirty="0">
                <a:solidFill>
                  <a:schemeClr val="bg1"/>
                </a:solidFill>
                <a:latin typeface="Comic Sans MS" pitchFamily="66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tr-TR" altLang="tr-TR" sz="2000" dirty="0">
                  <a:solidFill>
                    <a:schemeClr val="bg1"/>
                  </a:solidFill>
                  <a:latin typeface="Comic Sans MS" pitchFamily="66" charset="0"/>
                </a:rPr>
                <a:t>AV </a:t>
              </a:r>
              <a:r>
                <a:rPr lang="tr-TR" altLang="tr-TR" sz="2000" dirty="0" err="1">
                  <a:solidFill>
                    <a:schemeClr val="bg1"/>
                  </a:solidFill>
                  <a:latin typeface="Comic Sans MS" pitchFamily="66" charset="0"/>
                </a:rPr>
                <a:t>node</a:t>
              </a:r>
              <a:endParaRPr lang="tr-TR" altLang="tr-TR" sz="2000" dirty="0">
                <a:solidFill>
                  <a:schemeClr val="bg1"/>
                </a:solidFill>
                <a:latin typeface="Comic Sans MS" pitchFamily="66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2000" dirty="0">
                <a:solidFill>
                  <a:schemeClr val="bg1"/>
                </a:solidFill>
                <a:latin typeface="Comic Sans MS" pitchFamily="66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tr-TR" altLang="tr-TR" sz="1800" b="1" dirty="0" err="1">
                  <a:solidFill>
                    <a:srgbClr val="268DF3"/>
                  </a:solidFill>
                  <a:latin typeface="Univers-Bold"/>
                </a:rPr>
                <a:t>Atrioventricular</a:t>
              </a:r>
              <a:r>
                <a:rPr lang="tr-TR" altLang="tr-TR" sz="1800" b="1" dirty="0">
                  <a:solidFill>
                    <a:srgbClr val="268DF3"/>
                  </a:solidFill>
                  <a:latin typeface="Univers-Bold"/>
                </a:rPr>
                <a:t> Bundle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2000" dirty="0">
                <a:solidFill>
                  <a:schemeClr val="bg1"/>
                </a:solidFill>
                <a:latin typeface="Comic Sans MS" pitchFamily="66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tr-TR" altLang="tr-TR" sz="2000" dirty="0">
                  <a:solidFill>
                    <a:schemeClr val="bg1"/>
                  </a:solidFill>
                  <a:latin typeface="Comic Sans MS" pitchFamily="66" charset="0"/>
                </a:rPr>
                <a:t>Right /</a:t>
              </a:r>
              <a:r>
                <a:rPr lang="tr-TR" altLang="tr-TR" sz="2000" dirty="0" err="1">
                  <a:solidFill>
                    <a:schemeClr val="bg1"/>
                  </a:solidFill>
                  <a:latin typeface="Comic Sans MS" pitchFamily="66" charset="0"/>
                </a:rPr>
                <a:t>left</a:t>
              </a:r>
              <a:r>
                <a:rPr lang="tr-TR" altLang="tr-TR" sz="2000" dirty="0">
                  <a:solidFill>
                    <a:schemeClr val="bg1"/>
                  </a:solidFill>
                  <a:latin typeface="Comic Sans MS" pitchFamily="66" charset="0"/>
                </a:rPr>
                <a:t> </a:t>
              </a:r>
              <a:r>
                <a:rPr lang="tr-TR" altLang="tr-TR" sz="2000" dirty="0" err="1">
                  <a:solidFill>
                    <a:schemeClr val="bg1"/>
                  </a:solidFill>
                  <a:latin typeface="Comic Sans MS" pitchFamily="66" charset="0"/>
                </a:rPr>
                <a:t>branch</a:t>
              </a:r>
              <a:endParaRPr lang="tr-TR" altLang="tr-TR" sz="2000" dirty="0">
                <a:solidFill>
                  <a:schemeClr val="bg1"/>
                </a:solidFill>
                <a:latin typeface="Comic Sans MS" pitchFamily="66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2000" dirty="0">
                <a:solidFill>
                  <a:schemeClr val="bg1"/>
                </a:solidFill>
                <a:latin typeface="Comic Sans MS" pitchFamily="66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tr-TR" altLang="tr-TR" sz="2000" dirty="0" err="1">
                  <a:solidFill>
                    <a:schemeClr val="bg1"/>
                  </a:solidFill>
                  <a:latin typeface="Comic Sans MS" pitchFamily="66" charset="0"/>
                </a:rPr>
                <a:t>Purkinje</a:t>
              </a:r>
              <a:r>
                <a:rPr lang="tr-TR" altLang="tr-TR" sz="2000" dirty="0">
                  <a:solidFill>
                    <a:schemeClr val="bg1"/>
                  </a:solidFill>
                  <a:latin typeface="Comic Sans MS" pitchFamily="66" charset="0"/>
                </a:rPr>
                <a:t> </a:t>
              </a:r>
              <a:r>
                <a:rPr lang="tr-TR" altLang="tr-TR" sz="2000" dirty="0" err="1">
                  <a:solidFill>
                    <a:schemeClr val="bg1"/>
                  </a:solidFill>
                  <a:latin typeface="Comic Sans MS" pitchFamily="66" charset="0"/>
                </a:rPr>
                <a:t>plexus</a:t>
              </a:r>
              <a:endParaRPr lang="tr-TR" altLang="tr-TR" sz="2000" dirty="0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3936" y="1296"/>
              <a:ext cx="0" cy="192"/>
            </a:xfrm>
            <a:prstGeom prst="line">
              <a:avLst/>
            </a:prstGeom>
            <a:noFill/>
            <a:ln w="57150">
              <a:solidFill>
                <a:schemeClr val="accent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3936" y="2064"/>
              <a:ext cx="0" cy="192"/>
            </a:xfrm>
            <a:prstGeom prst="line">
              <a:avLst/>
            </a:prstGeom>
            <a:noFill/>
            <a:ln w="57150">
              <a:solidFill>
                <a:schemeClr val="accent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>
              <a:off x="3936" y="1680"/>
              <a:ext cx="0" cy="192"/>
            </a:xfrm>
            <a:prstGeom prst="line">
              <a:avLst/>
            </a:prstGeom>
            <a:noFill/>
            <a:ln w="57150">
              <a:solidFill>
                <a:schemeClr val="accent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auto">
            <a:xfrm>
              <a:off x="3936" y="2448"/>
              <a:ext cx="0" cy="192"/>
            </a:xfrm>
            <a:prstGeom prst="line">
              <a:avLst/>
            </a:prstGeom>
            <a:noFill/>
            <a:ln w="57150">
              <a:solidFill>
                <a:schemeClr val="accent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2" name="Başlık 11"/>
          <p:cNvSpPr>
            <a:spLocks noGrp="1"/>
          </p:cNvSpPr>
          <p:nvPr>
            <p:ph type="title"/>
          </p:nvPr>
        </p:nvSpPr>
        <p:spPr>
          <a:xfrm>
            <a:off x="395536" y="188640"/>
            <a:ext cx="6336704" cy="1399032"/>
          </a:xfrm>
        </p:spPr>
        <p:txBody>
          <a:bodyPr>
            <a:normAutofit/>
          </a:bodyPr>
          <a:lstStyle/>
          <a:p>
            <a:r>
              <a:rPr lang="tr-TR" sz="3600" dirty="0" err="1" smtClean="0"/>
              <a:t>Systema</a:t>
            </a:r>
            <a:r>
              <a:rPr lang="tr-TR" sz="3600" dirty="0" smtClean="0"/>
              <a:t> </a:t>
            </a:r>
            <a:r>
              <a:rPr lang="tr-TR" sz="3600" dirty="0" err="1" smtClean="0"/>
              <a:t>Conducens</a:t>
            </a:r>
            <a:r>
              <a:rPr lang="tr-TR" sz="3600" dirty="0" smtClean="0"/>
              <a:t> </a:t>
            </a:r>
            <a:r>
              <a:rPr lang="tr-TR" sz="3600" dirty="0" err="1" smtClean="0"/>
              <a:t>cordis</a:t>
            </a:r>
            <a:endParaRPr lang="tr-TR" sz="3600" dirty="0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1"/>
          </p:nvPr>
        </p:nvSpPr>
        <p:spPr>
          <a:xfrm>
            <a:off x="0" y="1565874"/>
            <a:ext cx="4614014" cy="4671438"/>
          </a:xfrm>
        </p:spPr>
        <p:txBody>
          <a:bodyPr>
            <a:normAutofit fontScale="92500"/>
          </a:bodyPr>
          <a:lstStyle/>
          <a:p>
            <a:r>
              <a:rPr lang="tr-TR" dirty="0" smtClean="0"/>
              <a:t>Kalp kasına uyarı göndererek kasılmasını sağlayan, bir grup özelleşmiş kalp kası hücresi </a:t>
            </a:r>
          </a:p>
          <a:p>
            <a:endParaRPr lang="tr-TR" dirty="0"/>
          </a:p>
          <a:p>
            <a:r>
              <a:rPr lang="tr-TR" dirty="0" err="1" smtClean="0"/>
              <a:t>Nodus</a:t>
            </a:r>
            <a:r>
              <a:rPr lang="tr-TR" dirty="0" smtClean="0"/>
              <a:t> </a:t>
            </a:r>
            <a:r>
              <a:rPr lang="tr-TR" dirty="0" err="1" smtClean="0"/>
              <a:t>sinuatrialis</a:t>
            </a:r>
            <a:endParaRPr lang="tr-TR" dirty="0" smtClean="0"/>
          </a:p>
          <a:p>
            <a:r>
              <a:rPr lang="tr-TR" dirty="0" err="1" smtClean="0"/>
              <a:t>Nodus</a:t>
            </a:r>
            <a:r>
              <a:rPr lang="tr-TR" dirty="0" smtClean="0"/>
              <a:t> </a:t>
            </a:r>
            <a:r>
              <a:rPr lang="tr-TR" dirty="0" err="1" smtClean="0"/>
              <a:t>atrioventricularis</a:t>
            </a:r>
            <a:endParaRPr lang="tr-TR" dirty="0" smtClean="0"/>
          </a:p>
          <a:p>
            <a:r>
              <a:rPr lang="tr-TR" dirty="0" err="1" smtClean="0"/>
              <a:t>Fasciculus</a:t>
            </a:r>
            <a:r>
              <a:rPr lang="tr-TR" dirty="0" smtClean="0"/>
              <a:t> </a:t>
            </a:r>
            <a:r>
              <a:rPr lang="tr-TR" dirty="0" err="1" smtClean="0"/>
              <a:t>atrioventricularis</a:t>
            </a:r>
            <a:r>
              <a:rPr lang="tr-TR" dirty="0"/>
              <a:t> </a:t>
            </a:r>
            <a:r>
              <a:rPr lang="tr-TR" dirty="0" smtClean="0"/>
              <a:t>ve dalları</a:t>
            </a:r>
          </a:p>
          <a:p>
            <a:r>
              <a:rPr lang="tr-TR" dirty="0" err="1" smtClean="0"/>
              <a:t>Purkinje</a:t>
            </a:r>
            <a:r>
              <a:rPr lang="tr-TR" dirty="0" smtClean="0"/>
              <a:t> lifleri</a:t>
            </a:r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565874"/>
            <a:ext cx="4644008" cy="4116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31560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23850" y="549275"/>
            <a:ext cx="8280400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tr-TR" b="1"/>
              <a:t>KALBIN THORAX ÖN DUVARINDAKİ İZDÜŞÜMÜ</a:t>
            </a:r>
            <a:endParaRPr lang="en-US" altLang="tr-TR"/>
          </a:p>
          <a:p>
            <a:endParaRPr lang="tr-TR" altLang="tr-TR"/>
          </a:p>
          <a:p>
            <a:r>
              <a:rPr lang="en-US" altLang="tr-TR" b="1"/>
              <a:t>Sag kenar</a:t>
            </a:r>
            <a:r>
              <a:rPr lang="en-US" altLang="tr-TR"/>
              <a:t> sternum'a yaklaşık 1 cm. uzaklıkta bulunan, sag 3. kıkırdak kostanm üst kenarı ıle 6. kıkırdak kostayı bırlestıren çızgıdır. Bu çizgı saga dogru 4. interkostal aralıkta, orta hattın maxımum 3-4 cm. sagında olmak üzere bır konvekslik gosterir ve sag atrium'un lateral kenarıdır.</a:t>
            </a:r>
            <a:endParaRPr lang="tr-TR" altLang="tr-TR"/>
          </a:p>
          <a:p>
            <a:r>
              <a:rPr lang="en-US" altLang="tr-TR"/>
              <a:t> </a:t>
            </a:r>
            <a:endParaRPr lang="tr-TR" altLang="tr-TR"/>
          </a:p>
          <a:p>
            <a:endParaRPr lang="tr-TR" altLang="tr-TR"/>
          </a:p>
          <a:p>
            <a:r>
              <a:rPr lang="en-US" altLang="tr-TR" b="1"/>
              <a:t>Alt kenar</a:t>
            </a:r>
            <a:r>
              <a:rPr lang="en-US" altLang="tr-TR"/>
              <a:t> sag kenarın alt noktası ıle apex'ın ızdusumunıı bırlestırır. Apex'ın ızdüşümü sol 5. ınterkostal aralıkta ve orta hatta yaklasık 9 cm. uzaklıktadır. Alt kenar sag ventrıkulıın apıcal kısmını belırler. Sol kenann ızdusumü, sol 2. kıkırdak kostanm alt kenannm sternum ıle bırlestıgı yerın yaklasık 1 cm. sol tarafındakı noktayı kalbın apex'ıne bırlestıren bır çızgı ıle belırlenır.</a:t>
            </a:r>
            <a:endParaRPr lang="tr-TR" altLang="tr-TR"/>
          </a:p>
          <a:p>
            <a:endParaRPr lang="tr-TR" altLang="tr-TR"/>
          </a:p>
          <a:p>
            <a:endParaRPr lang="tr-TR" altLang="tr-TR"/>
          </a:p>
          <a:p>
            <a:r>
              <a:rPr lang="en-US" altLang="tr-TR"/>
              <a:t> Sag ve sol kenann üst ve altta yatay sekılde bırlestırılmesı ıle dortgen tamamlanı </a:t>
            </a:r>
            <a:endParaRPr lang="tr-TR" altLang="tr-TR"/>
          </a:p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8093670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68313" y="620713"/>
            <a:ext cx="8207375" cy="615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tr-TR" b="1" dirty="0"/>
              <a:t>Sulcus </a:t>
            </a:r>
            <a:r>
              <a:rPr lang="en-US" altLang="tr-TR" b="1" dirty="0" err="1"/>
              <a:t>coronarıus'un</a:t>
            </a:r>
            <a:r>
              <a:rPr lang="en-US" altLang="tr-TR" dirty="0"/>
              <a:t> </a:t>
            </a:r>
            <a:r>
              <a:rPr lang="en-US" altLang="tr-TR" dirty="0" err="1"/>
              <a:t>gogııs</a:t>
            </a:r>
            <a:r>
              <a:rPr lang="en-US" altLang="tr-TR" dirty="0"/>
              <a:t> on </a:t>
            </a:r>
            <a:r>
              <a:rPr lang="en-US" altLang="tr-TR" dirty="0" err="1"/>
              <a:t>duvanndakı</a:t>
            </a:r>
            <a:r>
              <a:rPr lang="en-US" altLang="tr-TR" dirty="0"/>
              <a:t> </a:t>
            </a:r>
            <a:r>
              <a:rPr lang="en-US" altLang="tr-TR" dirty="0" err="1"/>
              <a:t>izdüşümü</a:t>
            </a:r>
            <a:r>
              <a:rPr lang="en-US" altLang="tr-TR" dirty="0"/>
              <a:t> sol 3. </a:t>
            </a:r>
            <a:r>
              <a:rPr lang="en-US" altLang="tr-TR" dirty="0" err="1"/>
              <a:t>ve</a:t>
            </a:r>
            <a:r>
              <a:rPr lang="en-US" altLang="tr-TR" dirty="0"/>
              <a:t> sag 6. </a:t>
            </a:r>
            <a:r>
              <a:rPr lang="en-US" altLang="tr-TR" dirty="0" err="1"/>
              <a:t>kıkır</a:t>
            </a:r>
            <a:r>
              <a:rPr lang="en-US" altLang="tr-TR" dirty="0"/>
              <a:t> </a:t>
            </a:r>
            <a:r>
              <a:rPr lang="en-US" altLang="tr-TR" dirty="0" err="1"/>
              <a:t>kostalann</a:t>
            </a:r>
            <a:r>
              <a:rPr lang="en-US" altLang="tr-TR" dirty="0"/>
              <a:t> </a:t>
            </a:r>
            <a:r>
              <a:rPr lang="en-US" altLang="tr-TR" dirty="0" err="1"/>
              <a:t>sternum'a</a:t>
            </a:r>
            <a:r>
              <a:rPr lang="en-US" altLang="tr-TR" dirty="0"/>
              <a:t> </a:t>
            </a:r>
            <a:r>
              <a:rPr lang="en-US" altLang="tr-TR" dirty="0" err="1"/>
              <a:t>baglandıklan</a:t>
            </a:r>
            <a:r>
              <a:rPr lang="en-US" altLang="tr-TR" dirty="0"/>
              <a:t> </a:t>
            </a:r>
            <a:r>
              <a:rPr lang="en-US" altLang="tr-TR" dirty="0" err="1"/>
              <a:t>noktalan</a:t>
            </a:r>
            <a:r>
              <a:rPr lang="en-US" altLang="tr-TR" dirty="0"/>
              <a:t> </a:t>
            </a:r>
            <a:r>
              <a:rPr lang="en-US" altLang="tr-TR" dirty="0" err="1"/>
              <a:t>bırlestıren</a:t>
            </a:r>
            <a:r>
              <a:rPr lang="en-US" altLang="tr-TR" dirty="0"/>
              <a:t> </a:t>
            </a:r>
            <a:r>
              <a:rPr lang="en-US" altLang="tr-TR" dirty="0" err="1"/>
              <a:t>cızgıdır</a:t>
            </a:r>
            <a:r>
              <a:rPr lang="en-US" altLang="tr-TR" dirty="0"/>
              <a:t>. Bu </a:t>
            </a:r>
            <a:r>
              <a:rPr lang="en-US" altLang="tr-TR" dirty="0" err="1"/>
              <a:t>cızgı</a:t>
            </a:r>
            <a:r>
              <a:rPr lang="en-US" altLang="tr-TR" dirty="0"/>
              <a:t> </a:t>
            </a:r>
            <a:r>
              <a:rPr lang="en-US" altLang="tr-TR" dirty="0" err="1"/>
              <a:t>atrıumu</a:t>
            </a:r>
            <a:r>
              <a:rPr lang="en-US" altLang="tr-TR" dirty="0"/>
              <a:t> </a:t>
            </a:r>
            <a:r>
              <a:rPr lang="en-US" altLang="tr-TR" dirty="0" err="1"/>
              <a:t>ventrıklıllerı</a:t>
            </a:r>
            <a:r>
              <a:rPr lang="en-US" altLang="tr-TR" dirty="0"/>
              <a:t> </a:t>
            </a:r>
            <a:r>
              <a:rPr lang="en-US" altLang="tr-TR" dirty="0" err="1"/>
              <a:t>bırbırınden</a:t>
            </a:r>
            <a:r>
              <a:rPr lang="en-US" altLang="tr-TR" dirty="0"/>
              <a:t> </a:t>
            </a:r>
            <a:r>
              <a:rPr lang="en-US" altLang="tr-TR" dirty="0" err="1"/>
              <a:t>ayınr</a:t>
            </a:r>
            <a:r>
              <a:rPr lang="en-US" altLang="tr-TR" dirty="0"/>
              <a:t>. </a:t>
            </a:r>
            <a:r>
              <a:rPr lang="en-US" altLang="tr-TR" dirty="0" err="1"/>
              <a:t>Aynca</a:t>
            </a:r>
            <a:r>
              <a:rPr lang="en-US" altLang="tr-TR" dirty="0"/>
              <a:t> </a:t>
            </a:r>
            <a:r>
              <a:rPr lang="en-US" altLang="tr-TR" dirty="0" err="1"/>
              <a:t>kalbın</a:t>
            </a:r>
            <a:r>
              <a:rPr lang="en-US" altLang="tr-TR" dirty="0"/>
              <a:t> </a:t>
            </a:r>
            <a:r>
              <a:rPr lang="en-US" altLang="tr-TR" dirty="0" err="1"/>
              <a:t>hafıf</a:t>
            </a:r>
            <a:r>
              <a:rPr lang="en-US" altLang="tr-TR" dirty="0"/>
              <a:t> </a:t>
            </a:r>
            <a:r>
              <a:rPr lang="en-US" altLang="tr-TR" dirty="0" err="1"/>
              <a:t>perkıısyon</a:t>
            </a:r>
            <a:r>
              <a:rPr lang="en-US" altLang="tr-TR" dirty="0"/>
              <a:t> </a:t>
            </a:r>
            <a:r>
              <a:rPr lang="en-US" altLang="tr-TR" dirty="0" err="1"/>
              <a:t>ıle</a:t>
            </a:r>
            <a:r>
              <a:rPr lang="en-US" altLang="tr-TR" dirty="0"/>
              <a:t> </a:t>
            </a:r>
            <a:r>
              <a:rPr lang="en-US" altLang="tr-TR" dirty="0" err="1"/>
              <a:t>belırlenen</a:t>
            </a:r>
            <a:r>
              <a:rPr lang="en-US" altLang="tr-TR" dirty="0"/>
              <a:t> </a:t>
            </a:r>
            <a:r>
              <a:rPr lang="en-US" altLang="tr-TR" dirty="0" err="1"/>
              <a:t>kabaca</a:t>
            </a:r>
            <a:r>
              <a:rPr lang="en-US" altLang="tr-TR" dirty="0"/>
              <a:t> (</a:t>
            </a:r>
            <a:r>
              <a:rPr lang="en-US" altLang="tr-TR" dirty="0" err="1"/>
              <a:t>ıygen</a:t>
            </a:r>
            <a:r>
              <a:rPr lang="en-US" altLang="tr-TR" dirty="0"/>
              <a:t> </a:t>
            </a:r>
            <a:r>
              <a:rPr lang="en-US" altLang="tr-TR" dirty="0" err="1"/>
              <a:t>seklınde</a:t>
            </a:r>
            <a:r>
              <a:rPr lang="en-US" altLang="tr-TR" dirty="0"/>
              <a:t> </a:t>
            </a:r>
            <a:r>
              <a:rPr lang="en-US" altLang="tr-TR" dirty="0" err="1"/>
              <a:t>olan</a:t>
            </a:r>
            <a:r>
              <a:rPr lang="en-US" altLang="tr-TR" dirty="0"/>
              <a:t> </a:t>
            </a:r>
            <a:r>
              <a:rPr lang="en-US" altLang="tr-TR" dirty="0" err="1"/>
              <a:t>yıızeyel</a:t>
            </a:r>
            <a:r>
              <a:rPr lang="en-US" altLang="tr-TR" dirty="0"/>
              <a:t> </a:t>
            </a:r>
            <a:r>
              <a:rPr lang="en-US" altLang="tr-TR" dirty="0" err="1"/>
              <a:t>matıte</a:t>
            </a:r>
            <a:r>
              <a:rPr lang="en-US" altLang="tr-TR" dirty="0"/>
              <a:t> </a:t>
            </a:r>
            <a:r>
              <a:rPr lang="en-US" altLang="tr-TR" dirty="0" err="1"/>
              <a:t>sahası</a:t>
            </a:r>
            <a:r>
              <a:rPr lang="en-US" altLang="tr-TR" dirty="0"/>
              <a:t> </a:t>
            </a:r>
            <a:r>
              <a:rPr lang="en-US" altLang="tr-TR" dirty="0" err="1"/>
              <a:t>kalbın</a:t>
            </a:r>
            <a:r>
              <a:rPr lang="en-US" altLang="tr-TR" dirty="0"/>
              <a:t> </a:t>
            </a:r>
            <a:r>
              <a:rPr lang="en-US" altLang="tr-TR" dirty="0" err="1"/>
              <a:t>akcıgerler</a:t>
            </a:r>
            <a:r>
              <a:rPr lang="en-US" altLang="tr-TR" dirty="0"/>
              <a:t> </a:t>
            </a:r>
            <a:r>
              <a:rPr lang="en-US" altLang="tr-TR" dirty="0" err="1"/>
              <a:t>ıle</a:t>
            </a:r>
            <a:r>
              <a:rPr lang="en-US" altLang="tr-TR" dirty="0"/>
              <a:t> or </a:t>
            </a:r>
            <a:r>
              <a:rPr lang="en-US" altLang="tr-TR" dirty="0" err="1"/>
              <a:t>olmayan</a:t>
            </a:r>
            <a:r>
              <a:rPr lang="en-US" altLang="tr-TR" dirty="0"/>
              <a:t> </a:t>
            </a:r>
            <a:r>
              <a:rPr lang="en-US" altLang="tr-TR" dirty="0" err="1"/>
              <a:t>kısmmı</a:t>
            </a:r>
            <a:r>
              <a:rPr lang="en-US" altLang="tr-TR" dirty="0"/>
              <a:t> </a:t>
            </a:r>
            <a:r>
              <a:rPr lang="en-US" altLang="tr-TR" dirty="0" err="1"/>
              <a:t>belırler</a:t>
            </a:r>
            <a:r>
              <a:rPr lang="en-US" altLang="tr-TR" dirty="0"/>
              <a:t>. </a:t>
            </a:r>
            <a:endParaRPr lang="tr-TR" altLang="tr-TR" dirty="0"/>
          </a:p>
          <a:p>
            <a:endParaRPr lang="tr-TR" altLang="tr-TR" dirty="0"/>
          </a:p>
          <a:p>
            <a:r>
              <a:rPr lang="en-US" altLang="tr-TR" b="1" dirty="0"/>
              <a:t>Ostıum truncı </a:t>
            </a:r>
            <a:r>
              <a:rPr lang="en-US" altLang="tr-TR" b="1" dirty="0" err="1"/>
              <a:t>pulmonalıs'ın</a:t>
            </a:r>
            <a:r>
              <a:rPr lang="en-US" altLang="tr-TR" dirty="0"/>
              <a:t> </a:t>
            </a:r>
            <a:r>
              <a:rPr lang="en-US" altLang="tr-TR" dirty="0" err="1"/>
              <a:t>izdüşümü</a:t>
            </a:r>
            <a:r>
              <a:rPr lang="en-US" altLang="tr-TR" dirty="0"/>
              <a:t> </a:t>
            </a:r>
            <a:r>
              <a:rPr lang="en-US" altLang="tr-TR" dirty="0" err="1"/>
              <a:t>kısmen</a:t>
            </a:r>
            <a:r>
              <a:rPr lang="en-US" altLang="tr-TR" dirty="0"/>
              <a:t> sol 3. </a:t>
            </a:r>
            <a:r>
              <a:rPr lang="en-US" altLang="tr-TR" dirty="0" err="1"/>
              <a:t>kıkırdak</a:t>
            </a:r>
            <a:r>
              <a:rPr lang="en-US" altLang="tr-TR" dirty="0"/>
              <a:t> </a:t>
            </a:r>
            <a:r>
              <a:rPr lang="en-US" altLang="tr-TR" dirty="0" err="1"/>
              <a:t>kostanm</a:t>
            </a:r>
            <a:r>
              <a:rPr lang="en-US" altLang="tr-TR" dirty="0"/>
              <a:t> </a:t>
            </a:r>
            <a:r>
              <a:rPr lang="en-US" altLang="tr-TR" dirty="0" err="1"/>
              <a:t>ııst</a:t>
            </a:r>
            <a:r>
              <a:rPr lang="en-US" altLang="tr-TR" dirty="0"/>
              <a:t> </a:t>
            </a:r>
            <a:r>
              <a:rPr lang="en-US" altLang="tr-TR" dirty="0" err="1"/>
              <a:t>ker</a:t>
            </a:r>
            <a:r>
              <a:rPr lang="en-US" altLang="tr-TR" dirty="0"/>
              <a:t> </a:t>
            </a:r>
            <a:r>
              <a:rPr lang="en-US" altLang="tr-TR" dirty="0" err="1"/>
              <a:t>kısmen</a:t>
            </a:r>
            <a:r>
              <a:rPr lang="en-US" altLang="tr-TR" dirty="0"/>
              <a:t> de sternum 'un </a:t>
            </a:r>
            <a:r>
              <a:rPr lang="en-US" altLang="tr-TR" dirty="0" err="1"/>
              <a:t>bu</a:t>
            </a:r>
            <a:r>
              <a:rPr lang="en-US" altLang="tr-TR" dirty="0"/>
              <a:t> </a:t>
            </a:r>
            <a:r>
              <a:rPr lang="en-US" altLang="tr-TR" dirty="0" err="1"/>
              <a:t>kenann</a:t>
            </a:r>
            <a:r>
              <a:rPr lang="en-US" altLang="tr-TR" dirty="0"/>
              <a:t> </a:t>
            </a:r>
            <a:r>
              <a:rPr lang="en-US" altLang="tr-TR" dirty="0" err="1"/>
              <a:t>devamına</a:t>
            </a:r>
            <a:r>
              <a:rPr lang="en-US" altLang="tr-TR" dirty="0"/>
              <a:t> </a:t>
            </a:r>
            <a:r>
              <a:rPr lang="en-US" altLang="tr-TR" dirty="0" err="1"/>
              <a:t>uyan</a:t>
            </a:r>
            <a:r>
              <a:rPr lang="en-US" altLang="tr-TR" dirty="0"/>
              <a:t> </a:t>
            </a:r>
            <a:r>
              <a:rPr lang="en-US" altLang="tr-TR" dirty="0" err="1"/>
              <a:t>bolumıındedır</a:t>
            </a:r>
            <a:r>
              <a:rPr lang="en-US" altLang="tr-TR" dirty="0"/>
              <a:t>. </a:t>
            </a:r>
            <a:endParaRPr lang="tr-TR" altLang="tr-TR" dirty="0"/>
          </a:p>
          <a:p>
            <a:endParaRPr lang="tr-TR" altLang="tr-TR" sz="1600" dirty="0"/>
          </a:p>
          <a:p>
            <a:r>
              <a:rPr lang="en-US" altLang="tr-TR" b="1" dirty="0"/>
              <a:t>Ostıum aortae</a:t>
            </a:r>
            <a:r>
              <a:rPr lang="en-US" altLang="tr-TR" dirty="0"/>
              <a:t>, ostıum truncı </a:t>
            </a:r>
            <a:r>
              <a:rPr lang="en-US" altLang="tr-TR" dirty="0" err="1"/>
              <a:t>pulmonalıs'ın</a:t>
            </a:r>
            <a:r>
              <a:rPr lang="en-US" altLang="tr-TR" dirty="0"/>
              <a:t> </a:t>
            </a:r>
            <a:r>
              <a:rPr lang="en-US" altLang="tr-TR" dirty="0" err="1"/>
              <a:t>bıraz</a:t>
            </a:r>
            <a:r>
              <a:rPr lang="en-US" altLang="tr-TR" dirty="0"/>
              <a:t> alt </a:t>
            </a:r>
            <a:r>
              <a:rPr lang="en-US" altLang="tr-TR" dirty="0" err="1"/>
              <a:t>ve</a:t>
            </a:r>
            <a:r>
              <a:rPr lang="en-US" altLang="tr-TR" dirty="0"/>
              <a:t> </a:t>
            </a:r>
            <a:r>
              <a:rPr lang="en-US" altLang="tr-TR" dirty="0" err="1"/>
              <a:t>sagındadır</a:t>
            </a:r>
            <a:r>
              <a:rPr lang="en-US" altLang="tr-TR" dirty="0"/>
              <a:t>. Sol 3. </a:t>
            </a:r>
            <a:r>
              <a:rPr lang="en-US" altLang="tr-TR" dirty="0" err="1"/>
              <a:t>ınterko</a:t>
            </a:r>
            <a:r>
              <a:rPr lang="en-US" altLang="tr-TR" dirty="0"/>
              <a:t> </a:t>
            </a:r>
            <a:r>
              <a:rPr lang="en-US" altLang="tr-TR" dirty="0" err="1"/>
              <a:t>arahgın</a:t>
            </a:r>
            <a:r>
              <a:rPr lang="en-US" altLang="tr-TR" dirty="0"/>
              <a:t> sternum </a:t>
            </a:r>
            <a:r>
              <a:rPr lang="en-US" altLang="tr-TR" dirty="0" err="1"/>
              <a:t>ıle</a:t>
            </a:r>
            <a:r>
              <a:rPr lang="en-US" altLang="tr-TR" dirty="0"/>
              <a:t> </a:t>
            </a:r>
            <a:r>
              <a:rPr lang="en-US" altLang="tr-TR" dirty="0" err="1"/>
              <a:t>bırlestıgı</a:t>
            </a:r>
            <a:r>
              <a:rPr lang="en-US" altLang="tr-TR" dirty="0"/>
              <a:t> </a:t>
            </a:r>
            <a:r>
              <a:rPr lang="en-US" altLang="tr-TR" dirty="0" err="1"/>
              <a:t>yerden</a:t>
            </a:r>
            <a:r>
              <a:rPr lang="en-US" altLang="tr-TR" dirty="0"/>
              <a:t> 2.5 cm. saga </a:t>
            </a:r>
            <a:r>
              <a:rPr lang="en-US" altLang="tr-TR" dirty="0" err="1"/>
              <a:t>dogru</a:t>
            </a:r>
            <a:r>
              <a:rPr lang="en-US" altLang="tr-TR" dirty="0"/>
              <a:t> </a:t>
            </a:r>
            <a:r>
              <a:rPr lang="en-US" altLang="tr-TR" dirty="0" err="1"/>
              <a:t>çizilen</a:t>
            </a:r>
            <a:r>
              <a:rPr lang="en-US" altLang="tr-TR" dirty="0"/>
              <a:t> </a:t>
            </a:r>
            <a:r>
              <a:rPr lang="en-US" altLang="tr-TR" dirty="0" err="1"/>
              <a:t>cızgı</a:t>
            </a:r>
            <a:r>
              <a:rPr lang="en-US" altLang="tr-TR" dirty="0"/>
              <a:t> </a:t>
            </a:r>
            <a:r>
              <a:rPr lang="en-US" altLang="tr-TR" dirty="0" err="1"/>
              <a:t>bu</a:t>
            </a:r>
            <a:r>
              <a:rPr lang="en-US" altLang="tr-TR" dirty="0"/>
              <a:t> </a:t>
            </a:r>
            <a:r>
              <a:rPr lang="en-US" altLang="tr-TR" dirty="0" err="1"/>
              <a:t>olusur</a:t>
            </a:r>
            <a:r>
              <a:rPr lang="en-US" altLang="tr-TR" dirty="0"/>
              <a:t> </a:t>
            </a:r>
            <a:r>
              <a:rPr lang="en-US" altLang="tr-TR" dirty="0" err="1"/>
              <a:t>gogııs</a:t>
            </a:r>
            <a:r>
              <a:rPr lang="en-US" altLang="tr-TR" dirty="0"/>
              <a:t> on </a:t>
            </a:r>
            <a:r>
              <a:rPr lang="en-US" altLang="tr-TR" dirty="0" err="1"/>
              <a:t>duvanndakı</a:t>
            </a:r>
            <a:r>
              <a:rPr lang="en-US" altLang="tr-TR" dirty="0"/>
              <a:t> </a:t>
            </a:r>
            <a:r>
              <a:rPr lang="en-US" altLang="tr-TR" dirty="0" err="1"/>
              <a:t>ızdusumııdur</a:t>
            </a:r>
            <a:r>
              <a:rPr lang="en-US" altLang="tr-TR" dirty="0"/>
              <a:t>.</a:t>
            </a:r>
          </a:p>
          <a:p>
            <a:endParaRPr lang="tr-TR" altLang="tr-TR" dirty="0"/>
          </a:p>
          <a:p>
            <a:r>
              <a:rPr lang="en-US" altLang="tr-TR" b="1" dirty="0"/>
              <a:t>Ostıum </a:t>
            </a:r>
            <a:r>
              <a:rPr lang="en-US" altLang="tr-TR" b="1" dirty="0" err="1"/>
              <a:t>atrıoventrıculare</a:t>
            </a:r>
            <a:r>
              <a:rPr lang="en-US" altLang="tr-TR" b="1" dirty="0"/>
              <a:t> </a:t>
            </a:r>
            <a:r>
              <a:rPr lang="en-US" altLang="tr-TR" b="1" dirty="0" err="1"/>
              <a:t>dextrum'un</a:t>
            </a:r>
            <a:r>
              <a:rPr lang="en-US" altLang="tr-TR" dirty="0"/>
              <a:t> </a:t>
            </a:r>
            <a:r>
              <a:rPr lang="en-US" altLang="tr-TR" dirty="0" err="1"/>
              <a:t>ızdusumıı</a:t>
            </a:r>
            <a:r>
              <a:rPr lang="en-US" altLang="tr-TR" dirty="0"/>
              <a:t> sag 4. </a:t>
            </a:r>
            <a:r>
              <a:rPr lang="en-US" altLang="tr-TR" dirty="0" err="1"/>
              <a:t>kıkırdak</a:t>
            </a:r>
            <a:r>
              <a:rPr lang="en-US" altLang="tr-TR" dirty="0"/>
              <a:t> </a:t>
            </a:r>
            <a:r>
              <a:rPr lang="en-US" altLang="tr-TR" dirty="0" err="1"/>
              <a:t>kostanın</a:t>
            </a:r>
            <a:r>
              <a:rPr lang="en-US" altLang="tr-TR" dirty="0"/>
              <a:t> </a:t>
            </a:r>
            <a:r>
              <a:rPr lang="en-US" altLang="tr-TR" dirty="0" err="1"/>
              <a:t>meı</a:t>
            </a:r>
            <a:r>
              <a:rPr lang="en-US" altLang="tr-TR" dirty="0"/>
              <a:t> </a:t>
            </a:r>
            <a:r>
              <a:rPr lang="en-US" altLang="tr-TR" dirty="0" err="1"/>
              <a:t>ucundan</a:t>
            </a:r>
            <a:r>
              <a:rPr lang="en-US" altLang="tr-TR" dirty="0"/>
              <a:t> </a:t>
            </a:r>
            <a:r>
              <a:rPr lang="en-US" altLang="tr-TR" dirty="0" err="1"/>
              <a:t>baslayarak</a:t>
            </a:r>
            <a:r>
              <a:rPr lang="en-US" altLang="tr-TR" dirty="0"/>
              <a:t> </a:t>
            </a:r>
            <a:r>
              <a:rPr lang="en-US" altLang="tr-TR" dirty="0" err="1"/>
              <a:t>asagıya</a:t>
            </a:r>
            <a:r>
              <a:rPr lang="en-US" altLang="tr-TR" dirty="0"/>
              <a:t> </a:t>
            </a:r>
            <a:r>
              <a:rPr lang="en-US" altLang="tr-TR" dirty="0" err="1"/>
              <a:t>ve</a:t>
            </a:r>
            <a:r>
              <a:rPr lang="en-US" altLang="tr-TR" dirty="0"/>
              <a:t> saga </a:t>
            </a:r>
            <a:r>
              <a:rPr lang="en-US" altLang="tr-TR" dirty="0" err="1"/>
              <a:t>dogru</a:t>
            </a:r>
            <a:r>
              <a:rPr lang="en-US" altLang="tr-TR" dirty="0"/>
              <a:t> </a:t>
            </a:r>
            <a:r>
              <a:rPr lang="en-US" altLang="tr-TR" dirty="0" err="1"/>
              <a:t>cızılen</a:t>
            </a:r>
            <a:r>
              <a:rPr lang="en-US" altLang="tr-TR" dirty="0"/>
              <a:t> 4 cm. </a:t>
            </a:r>
            <a:r>
              <a:rPr lang="en-US" altLang="tr-TR" dirty="0" err="1"/>
              <a:t>uzunlugundakı</a:t>
            </a:r>
            <a:r>
              <a:rPr lang="en-US" altLang="tr-TR" dirty="0"/>
              <a:t> </a:t>
            </a:r>
            <a:r>
              <a:rPr lang="en-US" altLang="tr-TR" dirty="0" err="1"/>
              <a:t>cızgı</a:t>
            </a:r>
            <a:r>
              <a:rPr lang="en-US" altLang="tr-TR" dirty="0"/>
              <a:t> </a:t>
            </a:r>
            <a:r>
              <a:rPr lang="en-US" altLang="tr-TR" dirty="0" err="1"/>
              <a:t>belırlenır</a:t>
            </a:r>
            <a:r>
              <a:rPr lang="en-US" altLang="tr-TR" dirty="0"/>
              <a:t>. </a:t>
            </a:r>
            <a:endParaRPr lang="tr-TR" altLang="tr-TR" dirty="0"/>
          </a:p>
          <a:p>
            <a:endParaRPr lang="tr-TR" altLang="tr-TR" dirty="0"/>
          </a:p>
          <a:p>
            <a:r>
              <a:rPr lang="en-US" altLang="tr-TR" b="1" dirty="0"/>
              <a:t>Ostıum </a:t>
            </a:r>
            <a:r>
              <a:rPr lang="en-US" altLang="tr-TR" b="1" dirty="0" err="1"/>
              <a:t>atrıoventrıculare</a:t>
            </a:r>
            <a:r>
              <a:rPr lang="en-US" altLang="tr-TR" b="1" dirty="0"/>
              <a:t> </a:t>
            </a:r>
            <a:r>
              <a:rPr lang="en-US" altLang="tr-TR" b="1" dirty="0" err="1"/>
              <a:t>sınıstrum'a</a:t>
            </a:r>
            <a:r>
              <a:rPr lang="en-US" altLang="tr-TR" dirty="0"/>
              <a:t> </a:t>
            </a:r>
            <a:r>
              <a:rPr lang="en-US" altLang="tr-TR" dirty="0" err="1"/>
              <a:t>aıt</a:t>
            </a:r>
            <a:r>
              <a:rPr lang="en-US" altLang="tr-TR" dirty="0"/>
              <a:t> </a:t>
            </a:r>
            <a:r>
              <a:rPr lang="en-US" altLang="tr-TR" dirty="0" err="1"/>
              <a:t>ızdusıım</a:t>
            </a:r>
            <a:r>
              <a:rPr lang="en-US" altLang="tr-TR" dirty="0"/>
              <a:t> </a:t>
            </a:r>
            <a:r>
              <a:rPr lang="en-US" altLang="tr-TR" dirty="0" err="1"/>
              <a:t>ıse</a:t>
            </a:r>
            <a:r>
              <a:rPr lang="en-US" altLang="tr-TR" dirty="0"/>
              <a:t> sol 4. </a:t>
            </a:r>
            <a:r>
              <a:rPr lang="en-US" altLang="tr-TR" dirty="0" err="1"/>
              <a:t>kıkırdak</a:t>
            </a:r>
            <a:r>
              <a:rPr lang="en-US" altLang="tr-TR" dirty="0"/>
              <a:t> </a:t>
            </a:r>
            <a:r>
              <a:rPr lang="en-US" altLang="tr-TR" dirty="0" err="1"/>
              <a:t>kosta</a:t>
            </a:r>
            <a:r>
              <a:rPr lang="en-US" altLang="tr-TR" dirty="0"/>
              <a:t> </a:t>
            </a:r>
            <a:r>
              <a:rPr lang="en-US" altLang="tr-TR" dirty="0" err="1"/>
              <a:t>hızasır</a:t>
            </a:r>
            <a:r>
              <a:rPr lang="en-US" altLang="tr-TR" dirty="0"/>
              <a:t> </a:t>
            </a:r>
            <a:r>
              <a:rPr lang="en-US" altLang="tr-TR" dirty="0" err="1"/>
              <a:t>sternum'un</a:t>
            </a:r>
            <a:r>
              <a:rPr lang="en-US" altLang="tr-TR" dirty="0"/>
              <a:t> sol </a:t>
            </a:r>
            <a:r>
              <a:rPr lang="en-US" altLang="tr-TR" dirty="0" err="1"/>
              <a:t>yansının</a:t>
            </a:r>
            <a:r>
              <a:rPr lang="en-US" altLang="tr-TR" dirty="0"/>
              <a:t> </a:t>
            </a:r>
            <a:r>
              <a:rPr lang="en-US" altLang="tr-TR" dirty="0" err="1"/>
              <a:t>arkasmdan</a:t>
            </a:r>
            <a:r>
              <a:rPr lang="en-US" altLang="tr-TR" dirty="0"/>
              <a:t> </a:t>
            </a:r>
            <a:r>
              <a:rPr lang="en-US" altLang="tr-TR" dirty="0" err="1"/>
              <a:t>baslayarak</a:t>
            </a:r>
            <a:r>
              <a:rPr lang="en-US" altLang="tr-TR" dirty="0"/>
              <a:t> saga </a:t>
            </a:r>
            <a:r>
              <a:rPr lang="en-US" altLang="tr-TR" dirty="0" err="1"/>
              <a:t>dogru</a:t>
            </a:r>
            <a:r>
              <a:rPr lang="en-US" altLang="tr-TR" dirty="0"/>
              <a:t> </a:t>
            </a:r>
            <a:r>
              <a:rPr lang="en-US" altLang="tr-TR" dirty="0" err="1"/>
              <a:t>cızılen</a:t>
            </a:r>
            <a:r>
              <a:rPr lang="en-US" altLang="tr-TR" dirty="0"/>
              <a:t> 3 I </a:t>
            </a:r>
            <a:r>
              <a:rPr lang="en-US" altLang="tr-TR" dirty="0" err="1"/>
              <a:t>uzunlugundakı</a:t>
            </a:r>
            <a:r>
              <a:rPr lang="en-US" altLang="tr-TR" dirty="0"/>
              <a:t> </a:t>
            </a:r>
            <a:r>
              <a:rPr lang="en-US" altLang="tr-TR" dirty="0" err="1"/>
              <a:t>cızgıdır</a:t>
            </a:r>
            <a:r>
              <a:rPr lang="en-US" altLang="tr-TR" dirty="0"/>
              <a:t>. </a:t>
            </a:r>
            <a:endParaRPr lang="tr-TR" altLang="tr-TR" dirty="0"/>
          </a:p>
          <a:p>
            <a:endParaRPr lang="tr-TR" altLang="tr-TR" dirty="0"/>
          </a:p>
          <a:p>
            <a:endParaRPr lang="tr-TR" altLang="tr-TR" dirty="0"/>
          </a:p>
        </p:txBody>
      </p:sp>
    </p:spTree>
    <p:extLst>
      <p:ext uri="{BB962C8B-B14F-4D97-AF65-F5344CB8AC3E}">
        <p14:creationId xmlns:p14="http://schemas.microsoft.com/office/powerpoint/2010/main" val="27853729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539750" y="1773238"/>
            <a:ext cx="8207375" cy="32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tr-TR" altLang="tr-TR" dirty="0"/>
          </a:p>
          <a:p>
            <a:endParaRPr lang="tr-TR" altLang="tr-TR" dirty="0"/>
          </a:p>
          <a:p>
            <a:r>
              <a:rPr lang="en-US" altLang="tr-TR" dirty="0"/>
              <a:t>Bu </a:t>
            </a:r>
            <a:r>
              <a:rPr lang="en-US" altLang="tr-TR" dirty="0" err="1"/>
              <a:t>ostıum'larda</a:t>
            </a:r>
            <a:r>
              <a:rPr lang="en-US" altLang="tr-TR" dirty="0"/>
              <a:t> </a:t>
            </a:r>
            <a:r>
              <a:rPr lang="en-US" altLang="tr-TR" dirty="0" err="1"/>
              <a:t>bulunan</a:t>
            </a:r>
            <a:r>
              <a:rPr lang="en-US" altLang="tr-TR" dirty="0"/>
              <a:t> </a:t>
            </a:r>
            <a:r>
              <a:rPr lang="en-US" altLang="tr-TR" dirty="0" err="1"/>
              <a:t>valva'lann</a:t>
            </a:r>
            <a:r>
              <a:rPr lang="en-US" altLang="tr-TR" dirty="0"/>
              <a:t> </a:t>
            </a:r>
            <a:r>
              <a:rPr lang="en-US" altLang="tr-TR" dirty="0" err="1"/>
              <a:t>seslerı</a:t>
            </a:r>
            <a:r>
              <a:rPr lang="en-US" altLang="tr-TR" dirty="0"/>
              <a:t> </a:t>
            </a:r>
            <a:r>
              <a:rPr lang="en-US" altLang="tr-TR" dirty="0" err="1"/>
              <a:t>yukanda</a:t>
            </a:r>
            <a:r>
              <a:rPr lang="en-US" altLang="tr-TR" dirty="0"/>
              <a:t> </a:t>
            </a:r>
            <a:r>
              <a:rPr lang="en-US" altLang="tr-TR" dirty="0" err="1"/>
              <a:t>belırlenen</a:t>
            </a:r>
            <a:r>
              <a:rPr lang="en-US" altLang="tr-TR" dirty="0"/>
              <a:t> </a:t>
            </a:r>
            <a:r>
              <a:rPr lang="en-US" altLang="tr-TR" dirty="0" err="1"/>
              <a:t>ızdusumlerım</a:t>
            </a:r>
            <a:r>
              <a:rPr lang="en-US" altLang="tr-TR" dirty="0"/>
              <a:t> </a:t>
            </a:r>
            <a:r>
              <a:rPr lang="en-US" altLang="tr-TR" dirty="0" err="1"/>
              <a:t>farklı</a:t>
            </a:r>
            <a:r>
              <a:rPr lang="en-US" altLang="tr-TR" dirty="0"/>
              <a:t> </a:t>
            </a:r>
            <a:r>
              <a:rPr lang="en-US" altLang="tr-TR" dirty="0" err="1"/>
              <a:t>yerlerden</a:t>
            </a:r>
            <a:r>
              <a:rPr lang="en-US" altLang="tr-TR" dirty="0"/>
              <a:t> </a:t>
            </a:r>
            <a:r>
              <a:rPr lang="en-US" altLang="tr-TR" dirty="0" err="1"/>
              <a:t>dınlenır</a:t>
            </a:r>
            <a:r>
              <a:rPr lang="en-US" altLang="tr-TR" dirty="0"/>
              <a:t> (</a:t>
            </a:r>
            <a:r>
              <a:rPr lang="en-US" altLang="tr-TR" b="1" dirty="0" err="1" smtClean="0"/>
              <a:t>osk</a:t>
            </a:r>
            <a:r>
              <a:rPr lang="tr-TR" altLang="tr-TR" b="1" dirty="0" smtClean="0"/>
              <a:t>ü</a:t>
            </a:r>
            <a:r>
              <a:rPr lang="en-US" altLang="tr-TR" b="1" dirty="0" err="1" smtClean="0"/>
              <a:t>ltasyon</a:t>
            </a:r>
            <a:r>
              <a:rPr lang="en-US" altLang="tr-TR" dirty="0"/>
              <a:t>). Buna gore </a:t>
            </a:r>
            <a:endParaRPr lang="tr-TR" altLang="tr-TR" dirty="0"/>
          </a:p>
          <a:p>
            <a:r>
              <a:rPr lang="en-US" altLang="tr-TR" b="1" dirty="0" err="1"/>
              <a:t>valva</a:t>
            </a:r>
            <a:r>
              <a:rPr lang="en-US" altLang="tr-TR" b="1" dirty="0"/>
              <a:t> </a:t>
            </a:r>
            <a:r>
              <a:rPr lang="en-US" altLang="tr-TR" b="1" dirty="0" err="1"/>
              <a:t>trıcuspıdalıs'ın</a:t>
            </a:r>
            <a:r>
              <a:rPr lang="en-US" altLang="tr-TR" dirty="0"/>
              <a:t> ; </a:t>
            </a:r>
            <a:r>
              <a:rPr lang="en-US" altLang="tr-TR" dirty="0" err="1"/>
              <a:t>sternum'un</a:t>
            </a:r>
            <a:r>
              <a:rPr lang="en-US" altLang="tr-TR" dirty="0"/>
              <a:t> sag </a:t>
            </a:r>
            <a:r>
              <a:rPr lang="en-US" altLang="tr-TR" dirty="0" err="1"/>
              <a:t>tarafında</a:t>
            </a:r>
            <a:r>
              <a:rPr lang="en-US" altLang="tr-TR" dirty="0"/>
              <a:t>, 5. </a:t>
            </a:r>
            <a:r>
              <a:rPr lang="en-US" altLang="tr-TR" dirty="0" err="1"/>
              <a:t>ınterkostal</a:t>
            </a:r>
            <a:r>
              <a:rPr lang="en-US" altLang="tr-TR" dirty="0"/>
              <a:t> </a:t>
            </a:r>
            <a:r>
              <a:rPr lang="en-US" altLang="tr-TR" dirty="0" err="1"/>
              <a:t>aralıktan</a:t>
            </a:r>
            <a:r>
              <a:rPr lang="en-US" altLang="tr-TR" dirty="0"/>
              <a:t>;</a:t>
            </a:r>
            <a:endParaRPr lang="tr-TR" altLang="tr-TR" dirty="0"/>
          </a:p>
          <a:p>
            <a:r>
              <a:rPr lang="en-US" altLang="tr-TR" b="1" dirty="0" err="1"/>
              <a:t>valva</a:t>
            </a:r>
            <a:r>
              <a:rPr lang="en-US" altLang="tr-TR" b="1" dirty="0"/>
              <a:t> </a:t>
            </a:r>
            <a:r>
              <a:rPr lang="en-US" altLang="tr-TR" b="1" dirty="0" err="1"/>
              <a:t>mıtralıs'ın</a:t>
            </a:r>
            <a:r>
              <a:rPr lang="en-US" altLang="tr-TR" dirty="0"/>
              <a:t> </a:t>
            </a:r>
            <a:r>
              <a:rPr lang="en-US" altLang="tr-TR" dirty="0" err="1"/>
              <a:t>sesı</a:t>
            </a:r>
            <a:r>
              <a:rPr lang="en-US" altLang="tr-TR" dirty="0"/>
              <a:t> </a:t>
            </a:r>
            <a:r>
              <a:rPr lang="en-US" altLang="tr-TR" dirty="0" err="1"/>
              <a:t>orta</a:t>
            </a:r>
            <a:r>
              <a:rPr lang="en-US" altLang="tr-TR" dirty="0"/>
              <a:t> hattır9 cm. </a:t>
            </a:r>
            <a:r>
              <a:rPr lang="en-US" altLang="tr-TR" dirty="0" err="1"/>
              <a:t>solunda</a:t>
            </a:r>
            <a:r>
              <a:rPr lang="en-US" altLang="tr-TR" dirty="0"/>
              <a:t>, 5. </a:t>
            </a:r>
            <a:r>
              <a:rPr lang="en-US" altLang="tr-TR" dirty="0" err="1"/>
              <a:t>ınterkostal</a:t>
            </a:r>
            <a:r>
              <a:rPr lang="en-US" altLang="tr-TR" dirty="0"/>
              <a:t> </a:t>
            </a:r>
            <a:r>
              <a:rPr lang="en-US" altLang="tr-TR" dirty="0" err="1"/>
              <a:t>aralıktan</a:t>
            </a:r>
            <a:r>
              <a:rPr lang="en-US" altLang="tr-TR" dirty="0"/>
              <a:t>; </a:t>
            </a:r>
            <a:endParaRPr lang="tr-TR" altLang="tr-TR" dirty="0"/>
          </a:p>
          <a:p>
            <a:r>
              <a:rPr lang="en-US" altLang="tr-TR" b="1" dirty="0" err="1"/>
              <a:t>valva</a:t>
            </a:r>
            <a:r>
              <a:rPr lang="en-US" altLang="tr-TR" b="1" dirty="0"/>
              <a:t> </a:t>
            </a:r>
            <a:r>
              <a:rPr lang="en-US" altLang="tr-TR" b="1" dirty="0" err="1"/>
              <a:t>aortae'nm</a:t>
            </a:r>
            <a:r>
              <a:rPr lang="en-US" altLang="tr-TR" dirty="0"/>
              <a:t> </a:t>
            </a:r>
            <a:r>
              <a:rPr lang="en-US" altLang="tr-TR" dirty="0" err="1"/>
              <a:t>sesı</a:t>
            </a:r>
            <a:r>
              <a:rPr lang="en-US" altLang="tr-TR" dirty="0"/>
              <a:t> </a:t>
            </a:r>
            <a:r>
              <a:rPr lang="en-US" altLang="tr-TR" dirty="0" err="1"/>
              <a:t>sternum'un</a:t>
            </a:r>
            <a:r>
              <a:rPr lang="en-US" altLang="tr-TR" dirty="0"/>
              <a:t> </a:t>
            </a:r>
            <a:r>
              <a:rPr lang="en-US" altLang="tr-TR" dirty="0" err="1"/>
              <a:t>tarafında</a:t>
            </a:r>
            <a:r>
              <a:rPr lang="en-US" altLang="tr-TR" dirty="0"/>
              <a:t>, 2. </a:t>
            </a:r>
            <a:r>
              <a:rPr lang="en-US" altLang="tr-TR" dirty="0" err="1"/>
              <a:t>ınterkostal</a:t>
            </a:r>
            <a:r>
              <a:rPr lang="en-US" altLang="tr-TR" dirty="0"/>
              <a:t> </a:t>
            </a:r>
            <a:r>
              <a:rPr lang="en-US" altLang="tr-TR" dirty="0" err="1"/>
              <a:t>aralıktan</a:t>
            </a:r>
            <a:r>
              <a:rPr lang="en-US" altLang="tr-TR" dirty="0"/>
              <a:t> </a:t>
            </a:r>
            <a:r>
              <a:rPr lang="en-US" altLang="tr-TR" dirty="0" err="1"/>
              <a:t>ve</a:t>
            </a:r>
            <a:endParaRPr lang="tr-TR" altLang="tr-TR" dirty="0"/>
          </a:p>
          <a:p>
            <a:r>
              <a:rPr lang="en-US" altLang="tr-TR" b="1" dirty="0" err="1"/>
              <a:t>valva</a:t>
            </a:r>
            <a:r>
              <a:rPr lang="en-US" altLang="tr-TR" b="1" dirty="0"/>
              <a:t> truncı </a:t>
            </a:r>
            <a:r>
              <a:rPr lang="en-US" altLang="tr-TR" b="1" dirty="0" err="1"/>
              <a:t>pulmonalıs'ın</a:t>
            </a:r>
            <a:r>
              <a:rPr lang="en-US" altLang="tr-TR" dirty="0"/>
              <a:t> </a:t>
            </a:r>
            <a:r>
              <a:rPr lang="en-US" altLang="tr-TR" dirty="0" err="1"/>
              <a:t>sesı</a:t>
            </a:r>
            <a:r>
              <a:rPr lang="en-US" altLang="tr-TR" dirty="0"/>
              <a:t> de sternum sol </a:t>
            </a:r>
            <a:r>
              <a:rPr lang="en-US" altLang="tr-TR" dirty="0" err="1"/>
              <a:t>tarafında</a:t>
            </a:r>
            <a:r>
              <a:rPr lang="en-US" altLang="tr-TR" dirty="0"/>
              <a:t>, 2. </a:t>
            </a:r>
            <a:r>
              <a:rPr lang="en-US" altLang="tr-TR" dirty="0" err="1"/>
              <a:t>ınterkostal</a:t>
            </a:r>
            <a:r>
              <a:rPr lang="en-US" altLang="tr-TR" dirty="0"/>
              <a:t> </a:t>
            </a:r>
            <a:r>
              <a:rPr lang="en-US" altLang="tr-TR" dirty="0" err="1"/>
              <a:t>aralıktan</a:t>
            </a:r>
            <a:r>
              <a:rPr lang="en-US" altLang="tr-TR" dirty="0"/>
              <a:t> </a:t>
            </a:r>
            <a:r>
              <a:rPr lang="en-US" altLang="tr-TR" dirty="0" err="1"/>
              <a:t>dınlenebılır</a:t>
            </a:r>
            <a:r>
              <a:rPr lang="en-US" altLang="tr-TR" dirty="0"/>
              <a:t>.</a:t>
            </a:r>
            <a:endParaRPr lang="tr-TR" altLang="tr-TR" dirty="0"/>
          </a:p>
          <a:p>
            <a:endParaRPr lang="tr-TR" altLang="tr-TR" dirty="0"/>
          </a:p>
          <a:p>
            <a:pPr>
              <a:spcBef>
                <a:spcPct val="50000"/>
              </a:spcBef>
            </a:pPr>
            <a:endParaRPr lang="tr-TR" altLang="tr-TR" dirty="0"/>
          </a:p>
        </p:txBody>
      </p:sp>
    </p:spTree>
    <p:extLst>
      <p:ext uri="{BB962C8B-B14F-4D97-AF65-F5344CB8AC3E}">
        <p14:creationId xmlns:p14="http://schemas.microsoft.com/office/powerpoint/2010/main" val="6387643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95288" y="549275"/>
            <a:ext cx="8208962" cy="558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r-TR" altLang="tr-TR" b="1" dirty="0"/>
              <a:t>KALP SESLERİ</a:t>
            </a:r>
            <a:endParaRPr lang="tr-TR" altLang="tr-TR" dirty="0"/>
          </a:p>
          <a:p>
            <a:r>
              <a:rPr lang="tr-TR" altLang="tr-TR" b="1" dirty="0"/>
              <a:t>S1</a:t>
            </a:r>
            <a:r>
              <a:rPr lang="tr-TR" altLang="tr-TR" dirty="0"/>
              <a:t>: </a:t>
            </a:r>
            <a:r>
              <a:rPr lang="tr-TR" altLang="tr-TR" dirty="0" err="1"/>
              <a:t>bicuspit</a:t>
            </a:r>
            <a:r>
              <a:rPr lang="tr-TR" altLang="tr-TR" dirty="0"/>
              <a:t> ve </a:t>
            </a:r>
            <a:r>
              <a:rPr lang="tr-TR" altLang="tr-TR" dirty="0" err="1"/>
              <a:t>tricuspit</a:t>
            </a:r>
            <a:r>
              <a:rPr lang="tr-TR" altLang="tr-TR" dirty="0"/>
              <a:t> kapakların kapanma sesi. S1 şiddeti mitral darlık (MD) ve </a:t>
            </a:r>
            <a:r>
              <a:rPr lang="tr-TR" altLang="tr-TR" dirty="0" err="1"/>
              <a:t>triküspid</a:t>
            </a:r>
            <a:r>
              <a:rPr lang="tr-TR" altLang="tr-TR" dirty="0"/>
              <a:t> darlığında (TD) artar, mitral yetmezliğinde ve </a:t>
            </a:r>
            <a:r>
              <a:rPr lang="tr-TR" altLang="tr-TR" dirty="0" err="1"/>
              <a:t>triküspid</a:t>
            </a:r>
            <a:r>
              <a:rPr lang="tr-TR" altLang="tr-TR" dirty="0"/>
              <a:t> yetmezliğinde (TY) azalır.</a:t>
            </a:r>
          </a:p>
          <a:p>
            <a:endParaRPr lang="tr-TR" altLang="tr-TR" b="1" dirty="0"/>
          </a:p>
          <a:p>
            <a:r>
              <a:rPr lang="tr-TR" altLang="tr-TR" b="1" dirty="0"/>
              <a:t>S2</a:t>
            </a:r>
            <a:r>
              <a:rPr lang="tr-TR" altLang="tr-TR" dirty="0"/>
              <a:t>: aort ve </a:t>
            </a:r>
            <a:r>
              <a:rPr lang="tr-TR" altLang="tr-TR" dirty="0" err="1"/>
              <a:t>pulmoner</a:t>
            </a:r>
            <a:r>
              <a:rPr lang="tr-TR" altLang="tr-TR" dirty="0"/>
              <a:t> kapakların kapanma sesi. Aort ve </a:t>
            </a:r>
            <a:r>
              <a:rPr lang="tr-TR" altLang="tr-TR" dirty="0" err="1"/>
              <a:t>pulmoner</a:t>
            </a:r>
            <a:r>
              <a:rPr lang="tr-TR" altLang="tr-TR" dirty="0"/>
              <a:t> kapak sesleri arasındaki duyulma zamanı </a:t>
            </a:r>
            <a:r>
              <a:rPr lang="tr-TR" altLang="tr-TR" dirty="0" err="1"/>
              <a:t>inspirasyonda</a:t>
            </a:r>
            <a:r>
              <a:rPr lang="tr-TR" altLang="tr-TR" dirty="0"/>
              <a:t> artar, </a:t>
            </a:r>
            <a:r>
              <a:rPr lang="tr-TR" altLang="tr-TR" dirty="0" err="1"/>
              <a:t>ekspirasyonda</a:t>
            </a:r>
            <a:r>
              <a:rPr lang="tr-TR" altLang="tr-TR" dirty="0"/>
              <a:t> azalır. Bu ses </a:t>
            </a:r>
            <a:r>
              <a:rPr lang="tr-TR" altLang="tr-TR" dirty="0" err="1"/>
              <a:t>atrial</a:t>
            </a:r>
            <a:r>
              <a:rPr lang="tr-TR" altLang="tr-TR" dirty="0"/>
              <a:t> </a:t>
            </a:r>
            <a:r>
              <a:rPr lang="tr-TR" altLang="tr-TR" dirty="0" err="1"/>
              <a:t>septal</a:t>
            </a:r>
            <a:r>
              <a:rPr lang="tr-TR" altLang="tr-TR" dirty="0"/>
              <a:t> </a:t>
            </a:r>
            <a:r>
              <a:rPr lang="tr-TR" altLang="tr-TR" dirty="0" err="1"/>
              <a:t>defekt</a:t>
            </a:r>
            <a:r>
              <a:rPr lang="tr-TR" altLang="tr-TR" dirty="0"/>
              <a:t> (ASD) ve </a:t>
            </a:r>
            <a:r>
              <a:rPr lang="tr-TR" altLang="tr-TR" dirty="0" err="1"/>
              <a:t>pulmoner</a:t>
            </a:r>
            <a:r>
              <a:rPr lang="tr-TR" altLang="tr-TR" dirty="0"/>
              <a:t> darlık (PD), </a:t>
            </a:r>
            <a:r>
              <a:rPr lang="tr-TR" altLang="tr-TR" dirty="0" err="1"/>
              <a:t>pulmoner</a:t>
            </a:r>
            <a:r>
              <a:rPr lang="tr-TR" altLang="tr-TR" dirty="0"/>
              <a:t> </a:t>
            </a:r>
            <a:r>
              <a:rPr lang="tr-TR" altLang="tr-TR" dirty="0" err="1"/>
              <a:t>emboli</a:t>
            </a:r>
            <a:r>
              <a:rPr lang="tr-TR" altLang="tr-TR" dirty="0"/>
              <a:t> ve sağ dal bloğu gibi hastalıklarda sabit olarak çift duyulur, fakat aort darlığı, hipertansiyon, koroner arter hastalığı ve sol dal bloğu gibi durumlarda aort sesinin gecikmesine bağlı </a:t>
            </a:r>
            <a:r>
              <a:rPr lang="tr-TR" altLang="tr-TR" dirty="0" err="1"/>
              <a:t>inspirasyonda</a:t>
            </a:r>
            <a:r>
              <a:rPr lang="tr-TR" altLang="tr-TR" dirty="0"/>
              <a:t> tek </a:t>
            </a:r>
            <a:r>
              <a:rPr lang="tr-TR" altLang="tr-TR" dirty="0" err="1"/>
              <a:t>ekspirasyonda</a:t>
            </a:r>
            <a:r>
              <a:rPr lang="tr-TR" altLang="tr-TR" dirty="0"/>
              <a:t> çift olan paradoksal çiftleşme denilen durum oluşur.</a:t>
            </a:r>
          </a:p>
          <a:p>
            <a:endParaRPr lang="tr-TR" altLang="tr-TR" b="1" dirty="0"/>
          </a:p>
          <a:p>
            <a:r>
              <a:rPr lang="tr-TR" altLang="tr-TR" b="1" dirty="0"/>
              <a:t>S3</a:t>
            </a:r>
            <a:r>
              <a:rPr lang="tr-TR" altLang="tr-TR" dirty="0"/>
              <a:t>: </a:t>
            </a:r>
            <a:r>
              <a:rPr lang="tr-TR" altLang="tr-TR" dirty="0" err="1"/>
              <a:t>patolojiktir,atriumladana</a:t>
            </a:r>
            <a:r>
              <a:rPr lang="tr-TR" altLang="tr-TR" dirty="0"/>
              <a:t> gelen kanın </a:t>
            </a:r>
            <a:r>
              <a:rPr lang="tr-TR" altLang="tr-TR" dirty="0" err="1"/>
              <a:t>ventriküllere</a:t>
            </a:r>
            <a:r>
              <a:rPr lang="tr-TR" altLang="tr-TR" dirty="0"/>
              <a:t> dolma sesi (30 yaş altında normaldir). Mitral yetmezlik(MY), aort yetmezliği(AY), </a:t>
            </a:r>
            <a:r>
              <a:rPr lang="tr-TR" altLang="tr-TR" dirty="0" err="1"/>
              <a:t>ventrikül</a:t>
            </a:r>
            <a:r>
              <a:rPr lang="tr-TR" altLang="tr-TR" dirty="0"/>
              <a:t> </a:t>
            </a:r>
            <a:r>
              <a:rPr lang="tr-TR" altLang="tr-TR" dirty="0" err="1"/>
              <a:t>septal</a:t>
            </a:r>
            <a:r>
              <a:rPr lang="tr-TR" altLang="tr-TR" dirty="0"/>
              <a:t> </a:t>
            </a:r>
            <a:r>
              <a:rPr lang="tr-TR" altLang="tr-TR" dirty="0" err="1"/>
              <a:t>defekt</a:t>
            </a:r>
            <a:r>
              <a:rPr lang="tr-TR" altLang="tr-TR" dirty="0"/>
              <a:t> (VSD) ve patent </a:t>
            </a:r>
            <a:r>
              <a:rPr lang="tr-TR" altLang="tr-TR" dirty="0" err="1"/>
              <a:t>ductus</a:t>
            </a:r>
            <a:r>
              <a:rPr lang="tr-TR" altLang="tr-TR" dirty="0"/>
              <a:t> </a:t>
            </a:r>
            <a:r>
              <a:rPr lang="tr-TR" altLang="tr-TR" dirty="0" err="1"/>
              <a:t>arteriosuz</a:t>
            </a:r>
            <a:r>
              <a:rPr lang="tr-TR" altLang="tr-TR" dirty="0"/>
              <a:t> (PDA)’da duyulur.</a:t>
            </a:r>
          </a:p>
          <a:p>
            <a:endParaRPr lang="tr-TR" altLang="tr-TR" b="1" dirty="0"/>
          </a:p>
          <a:p>
            <a:r>
              <a:rPr lang="tr-TR" altLang="tr-TR" b="1" dirty="0"/>
              <a:t>S4</a:t>
            </a:r>
            <a:r>
              <a:rPr lang="tr-TR" altLang="tr-TR" dirty="0"/>
              <a:t>: patolojiktir, aort darlığı ve </a:t>
            </a:r>
            <a:r>
              <a:rPr lang="tr-TR" altLang="tr-TR" dirty="0" err="1"/>
              <a:t>myocard</a:t>
            </a:r>
            <a:r>
              <a:rPr lang="tr-TR" altLang="tr-TR" dirty="0"/>
              <a:t> enfarktüsü(MI) gibi durumlarda </a:t>
            </a:r>
            <a:r>
              <a:rPr lang="tr-TR" altLang="tr-TR" dirty="0" err="1"/>
              <a:t>diastol</a:t>
            </a:r>
            <a:r>
              <a:rPr lang="tr-TR" altLang="tr-TR" dirty="0"/>
              <a:t> sonu veya sistol öncesi kan dolma sesidir.</a:t>
            </a:r>
          </a:p>
          <a:p>
            <a:r>
              <a:rPr lang="tr-TR" altLang="tr-TR" dirty="0"/>
              <a:t>MAS (mitral açılma sesi): mitral darlıkta duyulur.</a:t>
            </a:r>
          </a:p>
        </p:txBody>
      </p:sp>
    </p:spTree>
    <p:extLst>
      <p:ext uri="{BB962C8B-B14F-4D97-AF65-F5344CB8AC3E}">
        <p14:creationId xmlns:p14="http://schemas.microsoft.com/office/powerpoint/2010/main" val="5730291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684213" y="1557338"/>
            <a:ext cx="806450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r-TR" altLang="tr-TR" b="1"/>
              <a:t>ÜFÜRÜMLER:</a:t>
            </a:r>
            <a:endParaRPr lang="tr-TR" altLang="tr-TR"/>
          </a:p>
          <a:p>
            <a:r>
              <a:rPr lang="tr-TR" altLang="tr-TR" b="1"/>
              <a:t>Sistolik;</a:t>
            </a:r>
          </a:p>
          <a:p>
            <a:r>
              <a:rPr lang="tr-TR" altLang="tr-TR"/>
              <a:t>Ejeksiyon üfürümler; PD, AD, azalmış kan, MASUM</a:t>
            </a:r>
          </a:p>
          <a:p>
            <a:r>
              <a:rPr lang="tr-TR" altLang="tr-TR"/>
              <a:t>Pansistolik üfürümler; MY, TY, VSD</a:t>
            </a:r>
          </a:p>
          <a:p>
            <a:r>
              <a:rPr lang="tr-TR" altLang="tr-TR"/>
              <a:t>Geç sistolik üfürümler; mitral valv prolapsusu ve aort kuarktasyonu</a:t>
            </a:r>
          </a:p>
          <a:p>
            <a:r>
              <a:rPr lang="tr-TR" altLang="tr-TR" b="1"/>
              <a:t>Diastolik;</a:t>
            </a:r>
          </a:p>
          <a:p>
            <a:r>
              <a:rPr lang="tr-TR" altLang="tr-TR"/>
              <a:t>Erken üfürümler; PY ve AY</a:t>
            </a:r>
          </a:p>
          <a:p>
            <a:r>
              <a:rPr lang="tr-TR" altLang="tr-TR"/>
              <a:t>Orta ve geç üfürümler; MD, AD, şant ve atrium miksoması</a:t>
            </a:r>
          </a:p>
        </p:txBody>
      </p:sp>
    </p:spTree>
    <p:extLst>
      <p:ext uri="{BB962C8B-B14F-4D97-AF65-F5344CB8AC3E}">
        <p14:creationId xmlns:p14="http://schemas.microsoft.com/office/powerpoint/2010/main" val="1848536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  <a:noFill/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chemeClr val="bg1"/>
                </a:solidFill>
              </a:rPr>
              <a:t>COR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251520" y="1052737"/>
            <a:ext cx="8280920" cy="5195664"/>
          </a:xfrm>
        </p:spPr>
        <p:txBody>
          <a:bodyPr/>
          <a:lstStyle/>
          <a:p>
            <a:r>
              <a:rPr lang="tr-TR" dirty="0" smtClean="0"/>
              <a:t>230- 280- 340 gr</a:t>
            </a:r>
          </a:p>
          <a:p>
            <a:r>
              <a:rPr lang="tr-TR" dirty="0" err="1"/>
              <a:t>Mediastinum</a:t>
            </a:r>
            <a:r>
              <a:rPr lang="tr-TR" dirty="0"/>
              <a:t> </a:t>
            </a:r>
            <a:r>
              <a:rPr lang="tr-TR" dirty="0" err="1"/>
              <a:t>medius</a:t>
            </a:r>
            <a:endParaRPr lang="tr-TR" dirty="0"/>
          </a:p>
          <a:p>
            <a:r>
              <a:rPr lang="tr-TR" dirty="0" err="1"/>
              <a:t>Fibromuskuler</a:t>
            </a:r>
            <a:r>
              <a:rPr lang="tr-TR" dirty="0"/>
              <a:t> Pompa</a:t>
            </a:r>
          </a:p>
          <a:p>
            <a:r>
              <a:rPr lang="tr-TR" dirty="0"/>
              <a:t>2/3-1/3 Piramit</a:t>
            </a:r>
          </a:p>
          <a:p>
            <a:endParaRPr lang="tr-TR" dirty="0" smtClean="0"/>
          </a:p>
          <a:p>
            <a:endParaRPr lang="tr-TR" sz="2400" dirty="0"/>
          </a:p>
          <a:p>
            <a:endParaRPr lang="tr-TR" sz="2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5976" y="1988840"/>
            <a:ext cx="3895250" cy="4411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7264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7544" y="1268760"/>
            <a:ext cx="7632848" cy="4525963"/>
          </a:xfrm>
        </p:spPr>
        <p:txBody>
          <a:bodyPr>
            <a:normAutofit/>
          </a:bodyPr>
          <a:lstStyle/>
          <a:p>
            <a:endParaRPr lang="tr-TR" dirty="0"/>
          </a:p>
          <a:p>
            <a:r>
              <a:rPr lang="tr-TR" dirty="0" err="1" smtClean="0"/>
              <a:t>Apex</a:t>
            </a:r>
            <a:r>
              <a:rPr lang="tr-TR" dirty="0" smtClean="0"/>
              <a:t> </a:t>
            </a:r>
            <a:r>
              <a:rPr lang="tr-TR" dirty="0" err="1" smtClean="0"/>
              <a:t>Cordis</a:t>
            </a:r>
            <a:r>
              <a:rPr lang="tr-TR" dirty="0" smtClean="0"/>
              <a:t>- </a:t>
            </a:r>
            <a:r>
              <a:rPr lang="tr-TR" dirty="0" err="1" smtClean="0"/>
              <a:t>Basis</a:t>
            </a:r>
            <a:r>
              <a:rPr lang="tr-TR" dirty="0" smtClean="0"/>
              <a:t> C.</a:t>
            </a:r>
          </a:p>
          <a:p>
            <a:r>
              <a:rPr lang="tr-TR" dirty="0" err="1" smtClean="0"/>
              <a:t>Facies</a:t>
            </a:r>
            <a:r>
              <a:rPr lang="tr-TR" dirty="0" smtClean="0"/>
              <a:t> </a:t>
            </a:r>
            <a:r>
              <a:rPr lang="tr-TR" dirty="0" err="1" smtClean="0"/>
              <a:t>Sternocostalis</a:t>
            </a:r>
            <a:endParaRPr lang="tr-TR" dirty="0"/>
          </a:p>
          <a:p>
            <a:r>
              <a:rPr lang="tr-TR" dirty="0" err="1" smtClean="0"/>
              <a:t>Facies</a:t>
            </a:r>
            <a:r>
              <a:rPr lang="tr-TR" dirty="0" smtClean="0"/>
              <a:t> </a:t>
            </a:r>
            <a:r>
              <a:rPr lang="tr-TR" dirty="0" err="1" smtClean="0"/>
              <a:t>Diaphragmatica</a:t>
            </a:r>
            <a:endParaRPr lang="tr-TR" dirty="0" smtClean="0"/>
          </a:p>
          <a:p>
            <a:r>
              <a:rPr lang="tr-TR" dirty="0" err="1" smtClean="0"/>
              <a:t>Facies</a:t>
            </a:r>
            <a:r>
              <a:rPr lang="tr-TR" dirty="0" smtClean="0"/>
              <a:t> </a:t>
            </a:r>
            <a:r>
              <a:rPr lang="tr-TR" dirty="0" err="1" smtClean="0"/>
              <a:t>Pulmonales</a:t>
            </a:r>
            <a:r>
              <a:rPr lang="tr-TR" dirty="0" smtClean="0"/>
              <a:t> d./s.</a:t>
            </a:r>
          </a:p>
          <a:p>
            <a:endParaRPr lang="tr-TR" dirty="0" smtClean="0"/>
          </a:p>
          <a:p>
            <a:r>
              <a:rPr lang="tr-TR" sz="2800" dirty="0"/>
              <a:t>AC- </a:t>
            </a:r>
            <a:r>
              <a:rPr lang="tr-TR" sz="2800" dirty="0" err="1"/>
              <a:t>Diaphragma</a:t>
            </a:r>
            <a:endParaRPr lang="tr-TR" sz="2800" dirty="0"/>
          </a:p>
          <a:p>
            <a:r>
              <a:rPr lang="tr-TR" sz="2800" dirty="0" err="1"/>
              <a:t>sternum</a:t>
            </a:r>
            <a:r>
              <a:rPr lang="tr-TR" sz="2800" dirty="0"/>
              <a:t>, </a:t>
            </a:r>
            <a:r>
              <a:rPr lang="tr-TR" sz="2800" dirty="0" err="1"/>
              <a:t>costa</a:t>
            </a:r>
            <a:r>
              <a:rPr lang="tr-TR" sz="2800" dirty="0"/>
              <a:t> ve </a:t>
            </a:r>
            <a:r>
              <a:rPr lang="tr-TR" sz="2800" dirty="0" err="1"/>
              <a:t>thymus</a:t>
            </a:r>
            <a:r>
              <a:rPr lang="tr-TR" sz="2800" dirty="0"/>
              <a:t> artıkları, AC- </a:t>
            </a:r>
            <a:r>
              <a:rPr lang="tr-TR" sz="2800" dirty="0" err="1"/>
              <a:t>oesophagus</a:t>
            </a:r>
            <a:endParaRPr lang="tr-TR" sz="2800" dirty="0"/>
          </a:p>
          <a:p>
            <a:endParaRPr lang="tr-TR" dirty="0"/>
          </a:p>
        </p:txBody>
      </p:sp>
      <p:sp>
        <p:nvSpPr>
          <p:cNvPr id="7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  <a:noFill/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chemeClr val="bg1"/>
                </a:solidFill>
              </a:rPr>
              <a:t>COR</a:t>
            </a: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6096" y="980728"/>
            <a:ext cx="305176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3495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3728" y="1124744"/>
            <a:ext cx="5388642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Başlık 1"/>
          <p:cNvSpPr txBox="1">
            <a:spLocks/>
          </p:cNvSpPr>
          <p:nvPr/>
        </p:nvSpPr>
        <p:spPr>
          <a:xfrm>
            <a:off x="457200" y="267494"/>
            <a:ext cx="8229600" cy="71323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anchor="ctr">
            <a:normAutofit fontScale="97500" lnSpcReduction="10000"/>
          </a:bodyPr>
          <a:lstStyle>
            <a:lvl1pPr marL="484632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>
                <a:solidFill>
                  <a:schemeClr val="bg1"/>
                </a:solidFill>
              </a:rPr>
              <a:t>COR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68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211960" y="1340769"/>
            <a:ext cx="4474840" cy="4907632"/>
          </a:xfrm>
        </p:spPr>
        <p:txBody>
          <a:bodyPr>
            <a:normAutofit/>
          </a:bodyPr>
          <a:lstStyle/>
          <a:p>
            <a:r>
              <a:rPr lang="tr-TR" dirty="0" err="1" smtClean="0"/>
              <a:t>Sternum</a:t>
            </a:r>
            <a:r>
              <a:rPr lang="tr-TR" dirty="0" smtClean="0"/>
              <a:t> kenarından 2 cm uzakta, sağ 3. </a:t>
            </a:r>
            <a:r>
              <a:rPr lang="tr-TR" dirty="0" err="1" smtClean="0"/>
              <a:t>costa</a:t>
            </a:r>
            <a:r>
              <a:rPr lang="tr-TR" dirty="0" smtClean="0"/>
              <a:t> ile 6. </a:t>
            </a:r>
            <a:r>
              <a:rPr lang="tr-TR" dirty="0" err="1" smtClean="0"/>
              <a:t>costa</a:t>
            </a:r>
            <a:r>
              <a:rPr lang="tr-TR" dirty="0" smtClean="0"/>
              <a:t> arasında</a:t>
            </a:r>
          </a:p>
          <a:p>
            <a:endParaRPr lang="tr-TR" dirty="0" smtClean="0"/>
          </a:p>
          <a:p>
            <a:r>
              <a:rPr lang="tr-TR" dirty="0" err="1" smtClean="0"/>
              <a:t>Sternum</a:t>
            </a:r>
            <a:r>
              <a:rPr lang="tr-TR" dirty="0" smtClean="0"/>
              <a:t> kenarından 2 cm uzakta, sol 2. </a:t>
            </a:r>
            <a:r>
              <a:rPr lang="tr-TR" dirty="0" err="1" smtClean="0"/>
              <a:t>costa</a:t>
            </a:r>
            <a:r>
              <a:rPr lang="tr-TR" dirty="0" smtClean="0"/>
              <a:t> ile orta hattan 9 cm uzaklıkta 5. </a:t>
            </a:r>
            <a:r>
              <a:rPr lang="tr-TR" dirty="0" err="1" smtClean="0"/>
              <a:t>intercostal</a:t>
            </a:r>
            <a:r>
              <a:rPr lang="tr-TR" dirty="0" smtClean="0"/>
              <a:t> aralıkta</a:t>
            </a:r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4198911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  <a:noFill/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chemeClr val="bg1"/>
                </a:solidFill>
              </a:rPr>
              <a:t>COR</a:t>
            </a:r>
          </a:p>
        </p:txBody>
      </p:sp>
    </p:spTree>
    <p:extLst>
      <p:ext uri="{BB962C8B-B14F-4D97-AF65-F5344CB8AC3E}">
        <p14:creationId xmlns:p14="http://schemas.microsoft.com/office/powerpoint/2010/main" val="251568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4"/>
          <p:cNvSpPr>
            <a:spLocks noGrp="1"/>
          </p:cNvSpPr>
          <p:nvPr>
            <p:ph sz="half" idx="1"/>
          </p:nvPr>
        </p:nvSpPr>
        <p:spPr>
          <a:xfrm>
            <a:off x="53720" y="1340768"/>
            <a:ext cx="5526392" cy="4979641"/>
          </a:xfrm>
        </p:spPr>
        <p:txBody>
          <a:bodyPr>
            <a:normAutofit fontScale="92500" lnSpcReduction="10000"/>
          </a:bodyPr>
          <a:lstStyle/>
          <a:p>
            <a:r>
              <a:rPr lang="tr-TR" dirty="0" err="1" smtClean="0"/>
              <a:t>Endocardium</a:t>
            </a:r>
            <a:r>
              <a:rPr lang="tr-TR" dirty="0" smtClean="0"/>
              <a:t>; </a:t>
            </a:r>
          </a:p>
          <a:p>
            <a:pPr marL="64008" indent="0">
              <a:buNone/>
            </a:pPr>
            <a:r>
              <a:rPr lang="tr-TR" dirty="0"/>
              <a:t> </a:t>
            </a:r>
            <a:r>
              <a:rPr lang="tr-TR" dirty="0" smtClean="0"/>
              <a:t>   	- boşlukları örten </a:t>
            </a:r>
            <a:r>
              <a:rPr lang="tr-TR" dirty="0" err="1" smtClean="0"/>
              <a:t>epitel</a:t>
            </a:r>
            <a:r>
              <a:rPr lang="tr-TR" dirty="0" smtClean="0"/>
              <a:t> </a:t>
            </a:r>
          </a:p>
          <a:p>
            <a:endParaRPr lang="tr-TR" dirty="0"/>
          </a:p>
          <a:p>
            <a:r>
              <a:rPr lang="tr-TR" dirty="0" err="1" smtClean="0"/>
              <a:t>Myocardium</a:t>
            </a:r>
            <a:r>
              <a:rPr lang="tr-TR" dirty="0" smtClean="0"/>
              <a:t>; </a:t>
            </a:r>
          </a:p>
          <a:p>
            <a:pPr marL="64008" indent="0">
              <a:buNone/>
            </a:pPr>
            <a:r>
              <a:rPr lang="tr-TR" dirty="0" smtClean="0"/>
              <a:t>     	- çizgili kas ama özelleşmiş liflerden oluşur ve otonom </a:t>
            </a:r>
            <a:r>
              <a:rPr lang="tr-TR" dirty="0" err="1" smtClean="0"/>
              <a:t>s.s</a:t>
            </a:r>
            <a:r>
              <a:rPr lang="tr-TR" dirty="0" smtClean="0"/>
              <a:t>. </a:t>
            </a:r>
          </a:p>
          <a:p>
            <a:pPr marL="64008" indent="0">
              <a:buNone/>
            </a:pPr>
            <a:r>
              <a:rPr lang="tr-TR" dirty="0"/>
              <a:t> </a:t>
            </a:r>
            <a:r>
              <a:rPr lang="tr-TR" dirty="0" smtClean="0"/>
              <a:t>    	- 2 tabakalıdır.</a:t>
            </a:r>
          </a:p>
          <a:p>
            <a:pPr marL="64008" indent="0">
              <a:buNone/>
            </a:pPr>
            <a:r>
              <a:rPr lang="tr-TR" dirty="0" smtClean="0"/>
              <a:t>	- </a:t>
            </a:r>
            <a:r>
              <a:rPr lang="tr-TR" dirty="0" err="1" smtClean="0"/>
              <a:t>Atrium</a:t>
            </a:r>
            <a:r>
              <a:rPr lang="tr-TR" dirty="0" smtClean="0"/>
              <a:t>, </a:t>
            </a:r>
            <a:r>
              <a:rPr lang="tr-TR" dirty="0" err="1" smtClean="0"/>
              <a:t>Ventrikül</a:t>
            </a:r>
            <a:r>
              <a:rPr lang="tr-TR" dirty="0" smtClean="0"/>
              <a:t>, iletim sistemi lifleri</a:t>
            </a:r>
          </a:p>
          <a:p>
            <a:endParaRPr lang="tr-TR" dirty="0"/>
          </a:p>
          <a:p>
            <a:r>
              <a:rPr lang="tr-TR" dirty="0" err="1" smtClean="0"/>
              <a:t>Pericardium</a:t>
            </a:r>
            <a:r>
              <a:rPr lang="tr-TR" dirty="0" smtClean="0"/>
              <a:t>;</a:t>
            </a:r>
          </a:p>
          <a:p>
            <a:pPr marL="64008" indent="0">
              <a:buNone/>
            </a:pPr>
            <a:r>
              <a:rPr lang="tr-TR" dirty="0"/>
              <a:t>	</a:t>
            </a:r>
            <a:r>
              <a:rPr lang="tr-TR" dirty="0" smtClean="0"/>
              <a:t>- torba gibi saran özel zar</a:t>
            </a:r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0" r="2926"/>
          <a:stretch/>
        </p:blipFill>
        <p:spPr bwMode="auto">
          <a:xfrm>
            <a:off x="5292080" y="1490765"/>
            <a:ext cx="4572000" cy="495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Başlık 1"/>
          <p:cNvSpPr txBox="1">
            <a:spLocks/>
          </p:cNvSpPr>
          <p:nvPr/>
        </p:nvSpPr>
        <p:spPr>
          <a:xfrm>
            <a:off x="457200" y="267494"/>
            <a:ext cx="8229600" cy="71323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anchor="ctr">
            <a:normAutofit fontScale="97500" lnSpcReduction="10000"/>
          </a:bodyPr>
          <a:lstStyle>
            <a:lvl1pPr marL="0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>
                <a:solidFill>
                  <a:schemeClr val="bg1"/>
                </a:solidFill>
              </a:rPr>
              <a:t>COR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46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4"/>
          <p:cNvSpPr>
            <a:spLocks noGrp="1"/>
          </p:cNvSpPr>
          <p:nvPr>
            <p:ph sz="half" idx="1"/>
          </p:nvPr>
        </p:nvSpPr>
        <p:spPr>
          <a:xfrm>
            <a:off x="0" y="2996952"/>
            <a:ext cx="8229600" cy="4835625"/>
          </a:xfrm>
        </p:spPr>
        <p:txBody>
          <a:bodyPr>
            <a:normAutofit/>
          </a:bodyPr>
          <a:lstStyle/>
          <a:p>
            <a:r>
              <a:rPr lang="tr-TR" sz="2000" dirty="0" err="1" smtClean="0"/>
              <a:t>Pericardium</a:t>
            </a:r>
            <a:r>
              <a:rPr lang="tr-TR" sz="2000" dirty="0" smtClean="0"/>
              <a:t>; </a:t>
            </a:r>
          </a:p>
          <a:p>
            <a:pPr marL="64008" indent="0">
              <a:buNone/>
            </a:pPr>
            <a:r>
              <a:rPr lang="tr-TR" sz="2000" dirty="0" smtClean="0"/>
              <a:t>Önde </a:t>
            </a:r>
            <a:r>
              <a:rPr lang="tr-TR" sz="2000" dirty="0" err="1" smtClean="0"/>
              <a:t>sternuma</a:t>
            </a:r>
            <a:r>
              <a:rPr lang="tr-TR" sz="2000" dirty="0" smtClean="0"/>
              <a:t> lig. </a:t>
            </a:r>
            <a:r>
              <a:rPr lang="tr-TR" sz="2000" dirty="0" err="1" smtClean="0"/>
              <a:t>Sternopericardiaca</a:t>
            </a:r>
            <a:endParaRPr lang="tr-TR" sz="2000" dirty="0" smtClean="0"/>
          </a:p>
          <a:p>
            <a:pPr marL="64008" indent="0">
              <a:buNone/>
            </a:pPr>
            <a:r>
              <a:rPr lang="tr-TR" sz="2000" dirty="0" smtClean="0"/>
              <a:t>Arkada </a:t>
            </a:r>
            <a:r>
              <a:rPr lang="tr-TR" sz="2000" dirty="0" err="1" smtClean="0"/>
              <a:t>torakal</a:t>
            </a:r>
            <a:r>
              <a:rPr lang="tr-TR" sz="2000" dirty="0" smtClean="0"/>
              <a:t> </a:t>
            </a:r>
            <a:r>
              <a:rPr lang="tr-TR" sz="2000" dirty="0" err="1" smtClean="0"/>
              <a:t>vertebralara</a:t>
            </a:r>
            <a:r>
              <a:rPr lang="tr-TR" sz="2000" dirty="0" smtClean="0"/>
              <a:t> lig. </a:t>
            </a:r>
            <a:r>
              <a:rPr lang="tr-TR" sz="2000" dirty="0" err="1" smtClean="0"/>
              <a:t>Pericardiacovertebrales</a:t>
            </a:r>
            <a:endParaRPr lang="tr-TR" sz="2000" dirty="0" smtClean="0"/>
          </a:p>
          <a:p>
            <a:pPr marL="64008" indent="0">
              <a:buNone/>
            </a:pPr>
            <a:r>
              <a:rPr lang="tr-TR" sz="2000" dirty="0" smtClean="0"/>
              <a:t>Yanlarda n </a:t>
            </a:r>
            <a:r>
              <a:rPr lang="tr-TR" sz="2000" dirty="0" err="1" smtClean="0"/>
              <a:t>phrenicus</a:t>
            </a:r>
            <a:r>
              <a:rPr lang="tr-TR" sz="2000" dirty="0" smtClean="0"/>
              <a:t>, a </a:t>
            </a:r>
            <a:r>
              <a:rPr lang="tr-TR" sz="2000" dirty="0" err="1" smtClean="0"/>
              <a:t>pericadiacophrenica</a:t>
            </a:r>
            <a:r>
              <a:rPr lang="tr-TR" sz="2000" dirty="0" smtClean="0"/>
              <a:t>, </a:t>
            </a:r>
            <a:r>
              <a:rPr lang="tr-TR" sz="2000" dirty="0" err="1" smtClean="0"/>
              <a:t>radix</a:t>
            </a:r>
            <a:r>
              <a:rPr lang="tr-TR" sz="2000" dirty="0" smtClean="0"/>
              <a:t> </a:t>
            </a:r>
            <a:r>
              <a:rPr lang="tr-TR" sz="2000" dirty="0" err="1" smtClean="0"/>
              <a:t>pulmonis</a:t>
            </a:r>
            <a:endParaRPr lang="tr-TR" sz="2000" dirty="0" smtClean="0"/>
          </a:p>
          <a:p>
            <a:pPr marL="64008" indent="0">
              <a:buNone/>
            </a:pPr>
            <a:r>
              <a:rPr lang="tr-TR" sz="2000" dirty="0" smtClean="0"/>
              <a:t>Aşağıda </a:t>
            </a:r>
            <a:r>
              <a:rPr lang="tr-TR" sz="2000" dirty="0" err="1" smtClean="0"/>
              <a:t>diaphragma</a:t>
            </a:r>
            <a:endParaRPr lang="tr-TR" sz="2000" dirty="0" smtClean="0"/>
          </a:p>
          <a:p>
            <a:pPr marL="64008" indent="0">
              <a:buNone/>
            </a:pPr>
            <a:endParaRPr lang="tr-TR" sz="2000" dirty="0"/>
          </a:p>
          <a:p>
            <a:pPr marL="64008" indent="0">
              <a:buNone/>
            </a:pPr>
            <a:endParaRPr lang="tr-TR" sz="2000" dirty="0" smtClean="0"/>
          </a:p>
          <a:p>
            <a:pPr marL="64008" indent="0">
              <a:buNone/>
            </a:pPr>
            <a:r>
              <a:rPr lang="tr-TR" sz="2000" dirty="0" err="1"/>
              <a:t>Pericardium</a:t>
            </a:r>
            <a:r>
              <a:rPr lang="tr-TR" sz="2000" dirty="0"/>
              <a:t> </a:t>
            </a:r>
            <a:r>
              <a:rPr lang="tr-TR" sz="2000" dirty="0" err="1" smtClean="0"/>
              <a:t>fibrosum</a:t>
            </a:r>
            <a:r>
              <a:rPr lang="tr-TR" sz="2000" dirty="0" smtClean="0"/>
              <a:t> (kalın ve sağlam)</a:t>
            </a:r>
            <a:endParaRPr lang="tr-TR" sz="2000" dirty="0"/>
          </a:p>
          <a:p>
            <a:pPr marL="64008" indent="0">
              <a:buNone/>
            </a:pPr>
            <a:r>
              <a:rPr lang="tr-TR" sz="2000" dirty="0" err="1" smtClean="0"/>
              <a:t>Pericardium</a:t>
            </a:r>
            <a:r>
              <a:rPr lang="tr-TR" sz="2000" dirty="0" smtClean="0"/>
              <a:t> </a:t>
            </a:r>
            <a:r>
              <a:rPr lang="tr-TR" sz="2000" dirty="0" err="1" smtClean="0"/>
              <a:t>serosum</a:t>
            </a:r>
            <a:r>
              <a:rPr lang="tr-TR" sz="2000" dirty="0" smtClean="0"/>
              <a:t>	-</a:t>
            </a:r>
            <a:r>
              <a:rPr lang="tr-TR" sz="2000" dirty="0" err="1" smtClean="0"/>
              <a:t>lamina</a:t>
            </a:r>
            <a:r>
              <a:rPr lang="tr-TR" sz="2000" dirty="0" smtClean="0"/>
              <a:t> </a:t>
            </a:r>
            <a:r>
              <a:rPr lang="tr-TR" sz="2000" dirty="0" err="1" smtClean="0"/>
              <a:t>parietalis</a:t>
            </a:r>
            <a:endParaRPr lang="tr-TR" sz="2000" dirty="0" smtClean="0"/>
          </a:p>
          <a:p>
            <a:pPr marL="64008" indent="0">
              <a:buNone/>
            </a:pPr>
            <a:r>
              <a:rPr lang="tr-TR" sz="2000" dirty="0"/>
              <a:t>	</a:t>
            </a:r>
            <a:r>
              <a:rPr lang="tr-TR" sz="2000" dirty="0" smtClean="0"/>
              <a:t>		-</a:t>
            </a:r>
            <a:r>
              <a:rPr lang="tr-TR" sz="2000" dirty="0" err="1" smtClean="0"/>
              <a:t>lamina</a:t>
            </a:r>
            <a:r>
              <a:rPr lang="tr-TR" sz="2000" dirty="0" smtClean="0"/>
              <a:t> </a:t>
            </a:r>
            <a:r>
              <a:rPr lang="tr-TR" sz="2000" dirty="0" err="1" smtClean="0"/>
              <a:t>visceralis</a:t>
            </a:r>
            <a:r>
              <a:rPr lang="tr-TR" sz="2000" dirty="0" smtClean="0"/>
              <a:t> (</a:t>
            </a:r>
            <a:r>
              <a:rPr lang="tr-TR" sz="2000" dirty="0" err="1" smtClean="0"/>
              <a:t>Epicardium</a:t>
            </a:r>
            <a:r>
              <a:rPr lang="tr-TR" sz="2000" dirty="0" smtClean="0"/>
              <a:t>)</a:t>
            </a:r>
          </a:p>
          <a:p>
            <a:pPr marL="64008" indent="0">
              <a:buNone/>
            </a:pPr>
            <a:endParaRPr lang="tr-TR" sz="2000" dirty="0" smtClean="0"/>
          </a:p>
          <a:p>
            <a:pPr marL="64008" indent="0">
              <a:buNone/>
            </a:pPr>
            <a:endParaRPr lang="tr-TR" sz="2000" dirty="0" smtClean="0"/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457200" y="267494"/>
            <a:ext cx="8229600" cy="71323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anchor="ctr">
            <a:normAutofit fontScale="97500" lnSpcReduction="10000"/>
          </a:bodyPr>
          <a:lstStyle>
            <a:lvl1pPr marL="0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>
                <a:solidFill>
                  <a:schemeClr val="bg1"/>
                </a:solidFill>
              </a:rPr>
              <a:t>COR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2290" name="Picture 2" descr="Responding to a Cardiac Emergency: Pericardial Effusion in Canine Patients  | Today's Veterinary Practic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7" t="10885" r="2144" b="4632"/>
          <a:stretch/>
        </p:blipFill>
        <p:spPr bwMode="auto">
          <a:xfrm>
            <a:off x="4727447" y="0"/>
            <a:ext cx="4315969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94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5" t="12500" r="61269" b="58333"/>
          <a:stretch/>
        </p:blipFill>
        <p:spPr bwMode="auto">
          <a:xfrm>
            <a:off x="798513" y="2880360"/>
            <a:ext cx="3517455" cy="35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5" t="11549" r="58780" b="55833"/>
          <a:stretch/>
        </p:blipFill>
        <p:spPr bwMode="auto">
          <a:xfrm>
            <a:off x="4800600" y="2880360"/>
            <a:ext cx="3886200" cy="3714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457200" y="267494"/>
            <a:ext cx="8229600" cy="71323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anchor="ctr">
            <a:normAutofit fontScale="97500" lnSpcReduction="10000"/>
          </a:bodyPr>
          <a:lstStyle>
            <a:lvl1pPr marL="0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>
                <a:solidFill>
                  <a:schemeClr val="bg1"/>
                </a:solidFill>
              </a:rPr>
              <a:t>Kalbin İskeleti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8" name="İçerik Yer Tutucusu 7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4080"/>
          </a:xfrm>
        </p:spPr>
        <p:txBody>
          <a:bodyPr/>
          <a:lstStyle/>
          <a:p>
            <a:r>
              <a:rPr lang="tr-TR" dirty="0" err="1" smtClean="0"/>
              <a:t>Atrium</a:t>
            </a:r>
            <a:r>
              <a:rPr lang="tr-TR" dirty="0" smtClean="0"/>
              <a:t>- </a:t>
            </a:r>
            <a:r>
              <a:rPr lang="tr-TR" dirty="0" err="1" smtClean="0"/>
              <a:t>ventrikül</a:t>
            </a:r>
            <a:r>
              <a:rPr lang="tr-TR" dirty="0" smtClean="0"/>
              <a:t> kaslarını ayıran yapı</a:t>
            </a:r>
          </a:p>
          <a:p>
            <a:r>
              <a:rPr lang="tr-TR" dirty="0" err="1" smtClean="0"/>
              <a:t>Anulus</a:t>
            </a:r>
            <a:r>
              <a:rPr lang="tr-TR" dirty="0" smtClean="0"/>
              <a:t> </a:t>
            </a:r>
            <a:r>
              <a:rPr lang="tr-TR" dirty="0" err="1" smtClean="0"/>
              <a:t>fibrosus</a:t>
            </a:r>
            <a:r>
              <a:rPr lang="tr-TR" dirty="0" smtClean="0"/>
              <a:t> </a:t>
            </a:r>
            <a:r>
              <a:rPr lang="tr-TR" dirty="0" err="1" smtClean="0"/>
              <a:t>sinistrum</a:t>
            </a:r>
            <a:r>
              <a:rPr lang="tr-TR" dirty="0" smtClean="0"/>
              <a:t>- </a:t>
            </a:r>
            <a:r>
              <a:rPr lang="tr-TR" dirty="0" err="1" smtClean="0"/>
              <a:t>dextrum</a:t>
            </a:r>
            <a:endParaRPr lang="tr-TR" dirty="0"/>
          </a:p>
          <a:p>
            <a:r>
              <a:rPr lang="tr-TR" dirty="0" err="1" smtClean="0"/>
              <a:t>Trigonum</a:t>
            </a:r>
            <a:r>
              <a:rPr lang="tr-TR" dirty="0" smtClean="0"/>
              <a:t> </a:t>
            </a:r>
            <a:r>
              <a:rPr lang="tr-TR" dirty="0" err="1" smtClean="0"/>
              <a:t>fibrosum</a:t>
            </a:r>
            <a:r>
              <a:rPr lang="tr-TR" dirty="0" smtClean="0"/>
              <a:t> </a:t>
            </a:r>
            <a:r>
              <a:rPr lang="tr-TR" dirty="0" err="1" smtClean="0"/>
              <a:t>sinistrum</a:t>
            </a:r>
            <a:r>
              <a:rPr lang="tr-TR" dirty="0" smtClean="0"/>
              <a:t>- </a:t>
            </a:r>
            <a:r>
              <a:rPr lang="tr-TR" dirty="0" err="1" smtClean="0"/>
              <a:t>dextrum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976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Bileşik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489</TotalTime>
  <Words>971</Words>
  <Application>Microsoft Office PowerPoint</Application>
  <PresentationFormat>Ekran Gösterisi (4:3)</PresentationFormat>
  <Paragraphs>171</Paragraphs>
  <Slides>27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9" baseType="lpstr">
      <vt:lpstr>Canlı</vt:lpstr>
      <vt:lpstr>Bit Eşlem Resmi</vt:lpstr>
      <vt:lpstr>Dolaşım Sistemi Anatomisi 1</vt:lpstr>
      <vt:lpstr>Dolaşım Sistemi Anatomisi</vt:lpstr>
      <vt:lpstr>COR</vt:lpstr>
      <vt:lpstr>COR</vt:lpstr>
      <vt:lpstr>PowerPoint Sunusu</vt:lpstr>
      <vt:lpstr>COR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Kalbin Damarları</vt:lpstr>
      <vt:lpstr>Kalbin Damarları</vt:lpstr>
      <vt:lpstr>Kalbin Damarları</vt:lpstr>
      <vt:lpstr>Kalbin Damarları</vt:lpstr>
      <vt:lpstr>PowerPoint Sunusu</vt:lpstr>
      <vt:lpstr>Kalbin Sinirleri</vt:lpstr>
      <vt:lpstr>Kalbin Sinirleri</vt:lpstr>
      <vt:lpstr>Systema Conducens cordis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Dolaşım Sistemi Anatomisi</dc:title>
  <dc:creator>DrD</dc:creator>
  <cp:lastModifiedBy>Windows Kullanıcısı</cp:lastModifiedBy>
  <cp:revision>32</cp:revision>
  <dcterms:created xsi:type="dcterms:W3CDTF">2022-09-16T12:26:32Z</dcterms:created>
  <dcterms:modified xsi:type="dcterms:W3CDTF">2022-09-22T08:45:49Z</dcterms:modified>
</cp:coreProperties>
</file>