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4" r:id="rId3"/>
    <p:sldId id="305" r:id="rId4"/>
    <p:sldId id="297" r:id="rId5"/>
    <p:sldId id="290" r:id="rId6"/>
    <p:sldId id="291" r:id="rId7"/>
    <p:sldId id="298" r:id="rId8"/>
    <p:sldId id="292" r:id="rId9"/>
    <p:sldId id="306" r:id="rId10"/>
    <p:sldId id="299" r:id="rId11"/>
    <p:sldId id="293" r:id="rId12"/>
    <p:sldId id="300" r:id="rId13"/>
    <p:sldId id="294" r:id="rId14"/>
    <p:sldId id="302" r:id="rId15"/>
    <p:sldId id="295" r:id="rId16"/>
    <p:sldId id="301" r:id="rId17"/>
    <p:sldId id="296" r:id="rId18"/>
    <p:sldId id="303" r:id="rId19"/>
    <p:sldId id="30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80595" y="1916832"/>
            <a:ext cx="7772400" cy="1470025"/>
          </a:xfr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tr-TR" b="1" dirty="0" smtClean="0">
                <a:solidFill>
                  <a:schemeClr val="bg1"/>
                </a:solidFill>
              </a:rPr>
              <a:t>Dolaşım Sistemi Anatomisi</a:t>
            </a:r>
            <a:r>
              <a:rPr lang="tr-TR" b="1" dirty="0">
                <a:solidFill>
                  <a:schemeClr val="bg1"/>
                </a:solidFill>
              </a:rPr>
              <a:t/>
            </a:r>
            <a:br>
              <a:rPr lang="tr-TR" b="1" dirty="0">
                <a:solidFill>
                  <a:schemeClr val="bg1"/>
                </a:solidFill>
              </a:rPr>
            </a:br>
            <a:r>
              <a:rPr lang="tr-TR" sz="3200" b="1" dirty="0" smtClean="0">
                <a:solidFill>
                  <a:schemeClr val="bg1"/>
                </a:solidFill>
              </a:rPr>
              <a:t>2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277933" y="3559780"/>
            <a:ext cx="6400800" cy="1691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Dr. Danış AYGÜN</a:t>
            </a:r>
          </a:p>
          <a:p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Pamukkale Üniversitesi</a:t>
            </a:r>
          </a:p>
          <a:p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Anatomi A.D.</a:t>
            </a:r>
            <a:endParaRPr lang="tr-TR" sz="2800" dirty="0">
              <a:solidFill>
                <a:schemeClr val="tx1"/>
              </a:solidFill>
              <a:latin typeface="Bahnschrift Light SemiCondensed" panose="020B0502040204020203" pitchFamily="34" charset="0"/>
            </a:endParaRPr>
          </a:p>
        </p:txBody>
      </p:sp>
      <p:pic>
        <p:nvPicPr>
          <p:cNvPr id="1026" name="Picture 2" descr="Diş Hekimliği Fakülte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08" y="223394"/>
            <a:ext cx="1840160" cy="169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lt Başlık 2"/>
          <p:cNvSpPr txBox="1">
            <a:spLocks/>
          </p:cNvSpPr>
          <p:nvPr/>
        </p:nvSpPr>
        <p:spPr>
          <a:xfrm>
            <a:off x="539553" y="5517232"/>
            <a:ext cx="5472608" cy="8459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err="1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Telegram</a:t>
            </a:r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: https://</a:t>
            </a:r>
            <a:r>
              <a:rPr lang="tr-TR" sz="3000" b="1" dirty="0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t.me/dishekimligipauanatomi</a:t>
            </a:r>
            <a:endParaRPr lang="tr-TR" sz="2800" b="1" dirty="0">
              <a:solidFill>
                <a:schemeClr val="bg1"/>
              </a:solidFill>
              <a:latin typeface="Bahnschrift Light SemiCondensed" panose="020B0502040204020203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867" y="223394"/>
            <a:ext cx="1916385" cy="1737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376" y="3681089"/>
            <a:ext cx="2520280" cy="3141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63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F:\OKUL\ANATOMİ\kitap\netter terimsiz JPEG ler\NETTER (81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OKUL\ANATOMİ\kitap\netter terimsiz JPEG ler\NETTER (81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288" y="260648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OKUL\ANATOMİ\kitap\netter terimsiz JPEG ler\NETTER (72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155" y="3789040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474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Alt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1520" y="1052737"/>
            <a:ext cx="8280920" cy="5195664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A. </a:t>
            </a:r>
            <a:r>
              <a:rPr lang="tr-TR" b="1" dirty="0" err="1" smtClean="0">
                <a:solidFill>
                  <a:srgbClr val="FF0000"/>
                </a:solidFill>
              </a:rPr>
              <a:t>İliaca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externa</a:t>
            </a:r>
            <a:r>
              <a:rPr lang="tr-TR" b="1" dirty="0" smtClean="0">
                <a:solidFill>
                  <a:srgbClr val="FF0000"/>
                </a:solidFill>
              </a:rPr>
              <a:t>; </a:t>
            </a:r>
            <a:r>
              <a:rPr lang="tr-TR" dirty="0" smtClean="0"/>
              <a:t>m </a:t>
            </a:r>
            <a:r>
              <a:rPr lang="tr-TR" dirty="0" err="1" smtClean="0"/>
              <a:t>psoas</a:t>
            </a:r>
            <a:r>
              <a:rPr lang="tr-TR" dirty="0" smtClean="0"/>
              <a:t> </a:t>
            </a:r>
            <a:r>
              <a:rPr lang="tr-TR" dirty="0" err="1" smtClean="0"/>
              <a:t>major</a:t>
            </a:r>
            <a:r>
              <a:rPr lang="tr-TR" dirty="0" smtClean="0"/>
              <a:t> </a:t>
            </a:r>
            <a:r>
              <a:rPr lang="tr-TR" dirty="0" err="1" smtClean="0"/>
              <a:t>medial</a:t>
            </a:r>
            <a:r>
              <a:rPr lang="tr-TR" dirty="0" smtClean="0"/>
              <a:t> kenarı – uyluk bölgesine kadar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A. </a:t>
            </a:r>
            <a:r>
              <a:rPr lang="tr-TR" b="1" dirty="0" err="1" smtClean="0">
                <a:solidFill>
                  <a:srgbClr val="FF0000"/>
                </a:solidFill>
              </a:rPr>
              <a:t>femoralis</a:t>
            </a:r>
            <a:r>
              <a:rPr lang="tr-TR" b="1" dirty="0" smtClean="0">
                <a:solidFill>
                  <a:srgbClr val="FF0000"/>
                </a:solidFill>
              </a:rPr>
              <a:t>; </a:t>
            </a:r>
            <a:r>
              <a:rPr lang="tr-TR" dirty="0" smtClean="0"/>
              <a:t>fossa </a:t>
            </a:r>
            <a:r>
              <a:rPr lang="tr-TR" dirty="0" err="1" smtClean="0"/>
              <a:t>popliteaya</a:t>
            </a:r>
            <a:r>
              <a:rPr lang="tr-TR" dirty="0" smtClean="0"/>
              <a:t> kadar </a:t>
            </a:r>
            <a:r>
              <a:rPr lang="tr-TR" dirty="0" err="1" smtClean="0"/>
              <a:t>canalis</a:t>
            </a:r>
            <a:r>
              <a:rPr lang="tr-TR" dirty="0" smtClean="0"/>
              <a:t> </a:t>
            </a:r>
            <a:r>
              <a:rPr lang="tr-TR" dirty="0" err="1" smtClean="0"/>
              <a:t>adductorius</a:t>
            </a:r>
            <a:r>
              <a:rPr lang="tr-TR" dirty="0" smtClean="0"/>
              <a:t> içinde ilerler</a:t>
            </a:r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epigastrica</a:t>
            </a:r>
            <a:r>
              <a:rPr lang="tr-TR" dirty="0" smtClean="0"/>
              <a:t> </a:t>
            </a:r>
            <a:r>
              <a:rPr lang="tr-TR" dirty="0" err="1" smtClean="0"/>
              <a:t>superior</a:t>
            </a:r>
            <a:endParaRPr lang="tr-TR" dirty="0" smtClean="0"/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circumflexa</a:t>
            </a:r>
            <a:r>
              <a:rPr lang="tr-TR" dirty="0" smtClean="0"/>
              <a:t> </a:t>
            </a:r>
            <a:r>
              <a:rPr lang="tr-TR" dirty="0" err="1" smtClean="0"/>
              <a:t>ilium</a:t>
            </a:r>
            <a:r>
              <a:rPr lang="tr-TR" dirty="0" smtClean="0"/>
              <a:t> </a:t>
            </a:r>
            <a:r>
              <a:rPr lang="tr-TR" dirty="0" err="1" smtClean="0"/>
              <a:t>superficialis</a:t>
            </a:r>
            <a:endParaRPr lang="tr-TR" dirty="0" smtClean="0"/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pudenda</a:t>
            </a:r>
            <a:r>
              <a:rPr lang="tr-TR" dirty="0" smtClean="0"/>
              <a:t> </a:t>
            </a:r>
            <a:r>
              <a:rPr lang="tr-TR" dirty="0" err="1" smtClean="0"/>
              <a:t>externa</a:t>
            </a:r>
            <a:r>
              <a:rPr lang="tr-TR" dirty="0" smtClean="0"/>
              <a:t> </a:t>
            </a:r>
            <a:r>
              <a:rPr lang="tr-TR" dirty="0" err="1" smtClean="0"/>
              <a:t>superficialis</a:t>
            </a:r>
            <a:r>
              <a:rPr lang="tr-TR" dirty="0" smtClean="0"/>
              <a:t> ve </a:t>
            </a:r>
            <a:r>
              <a:rPr lang="tr-TR" dirty="0" err="1" smtClean="0"/>
              <a:t>profunda</a:t>
            </a:r>
            <a:endParaRPr lang="tr-TR" dirty="0" smtClean="0"/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descendens</a:t>
            </a:r>
            <a:r>
              <a:rPr lang="tr-TR" dirty="0" smtClean="0"/>
              <a:t> </a:t>
            </a:r>
            <a:r>
              <a:rPr lang="tr-TR" dirty="0" err="1" smtClean="0"/>
              <a:t>genus</a:t>
            </a:r>
            <a:endParaRPr lang="tr-TR" dirty="0" smtClean="0"/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profunda</a:t>
            </a:r>
            <a:r>
              <a:rPr lang="tr-TR" dirty="0" smtClean="0"/>
              <a:t> </a:t>
            </a:r>
            <a:r>
              <a:rPr lang="tr-TR" dirty="0" err="1" smtClean="0"/>
              <a:t>femoris</a:t>
            </a:r>
            <a:r>
              <a:rPr lang="tr-TR" dirty="0" smtClean="0"/>
              <a:t>- en kalın dalıdır ve 3 dala daha ayrılır.</a:t>
            </a:r>
          </a:p>
          <a:p>
            <a:pPr marL="537210" lvl="1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532501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 descr="F:\OKUL\ANATOMİ\kitap\netter terimsiz JPEG ler\NETTER (86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OKUL\ANATOMİ\kitap\netter terimsiz JPEG ler\NETTER (92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219" y="260648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OKUL\ANATOMİ\kitap\netter terimsiz JPEG ler\NETTER (84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OKUL\ANATOMİ\kitap\netter terimsiz JPEG ler\NETTER (847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219" y="3404448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986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Alt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1520" y="1052737"/>
            <a:ext cx="8280920" cy="5195664"/>
          </a:xfrm>
        </p:spPr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A. </a:t>
            </a:r>
            <a:r>
              <a:rPr lang="tr-TR" b="1" dirty="0" err="1" smtClean="0">
                <a:solidFill>
                  <a:srgbClr val="FF0000"/>
                </a:solidFill>
              </a:rPr>
              <a:t>Poplitea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m </a:t>
            </a:r>
            <a:r>
              <a:rPr lang="tr-TR" dirty="0" err="1" smtClean="0"/>
              <a:t>popliteus’un</a:t>
            </a:r>
            <a:r>
              <a:rPr lang="tr-TR" dirty="0" smtClean="0"/>
              <a:t> alt kenarında </a:t>
            </a:r>
          </a:p>
          <a:p>
            <a:pPr lvl="1"/>
            <a:r>
              <a:rPr lang="tr-TR" dirty="0" smtClean="0">
                <a:solidFill>
                  <a:srgbClr val="FF0000"/>
                </a:solidFill>
              </a:rPr>
              <a:t>A </a:t>
            </a:r>
            <a:r>
              <a:rPr lang="tr-TR" dirty="0" err="1" smtClean="0">
                <a:solidFill>
                  <a:srgbClr val="FF0000"/>
                </a:solidFill>
              </a:rPr>
              <a:t>tibialis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anterior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ve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tr-TR" dirty="0" smtClean="0">
                <a:solidFill>
                  <a:srgbClr val="FF0000"/>
                </a:solidFill>
              </a:rPr>
              <a:t>A </a:t>
            </a:r>
            <a:r>
              <a:rPr lang="tr-TR" dirty="0" err="1" smtClean="0">
                <a:solidFill>
                  <a:srgbClr val="FF0000"/>
                </a:solidFill>
              </a:rPr>
              <a:t>tibialis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posterior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dallarına ayrılır.</a:t>
            </a:r>
          </a:p>
          <a:p>
            <a:pPr lvl="1"/>
            <a:r>
              <a:rPr lang="tr-TR" dirty="0" smtClean="0"/>
              <a:t>5 dalı vardır.</a:t>
            </a:r>
          </a:p>
          <a:p>
            <a:pPr lvl="1"/>
            <a:endParaRPr lang="tr-TR" dirty="0"/>
          </a:p>
          <a:p>
            <a:r>
              <a:rPr lang="tr-TR" dirty="0" smtClean="0"/>
              <a:t>A </a:t>
            </a:r>
            <a:r>
              <a:rPr lang="tr-TR" dirty="0" err="1" smtClean="0"/>
              <a:t>tibialis</a:t>
            </a:r>
            <a:r>
              <a:rPr lang="tr-TR" dirty="0" smtClean="0"/>
              <a:t> </a:t>
            </a:r>
            <a:r>
              <a:rPr lang="tr-TR" dirty="0" err="1" smtClean="0"/>
              <a:t>anterior</a:t>
            </a:r>
            <a:r>
              <a:rPr lang="tr-TR" dirty="0" smtClean="0"/>
              <a:t> </a:t>
            </a:r>
            <a:r>
              <a:rPr lang="tr-TR" dirty="0" err="1" smtClean="0"/>
              <a:t>articulatio</a:t>
            </a:r>
            <a:r>
              <a:rPr lang="tr-TR" dirty="0" smtClean="0"/>
              <a:t> </a:t>
            </a:r>
            <a:r>
              <a:rPr lang="tr-TR" dirty="0" err="1" smtClean="0"/>
              <a:t>talocruralisi</a:t>
            </a:r>
            <a:r>
              <a:rPr lang="tr-TR" dirty="0" smtClean="0"/>
              <a:t> geçince </a:t>
            </a:r>
            <a:r>
              <a:rPr lang="tr-TR" dirty="0" smtClean="0">
                <a:solidFill>
                  <a:srgbClr val="FF0000"/>
                </a:solidFill>
              </a:rPr>
              <a:t>a </a:t>
            </a:r>
            <a:r>
              <a:rPr lang="tr-TR" dirty="0" err="1" smtClean="0">
                <a:solidFill>
                  <a:srgbClr val="FF0000"/>
                </a:solidFill>
              </a:rPr>
              <a:t>dorsalis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pedis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olur ve 6 dala ayrılır.</a:t>
            </a:r>
          </a:p>
          <a:p>
            <a:endParaRPr lang="tr-TR" dirty="0"/>
          </a:p>
          <a:p>
            <a:r>
              <a:rPr lang="tr-TR" dirty="0" smtClean="0"/>
              <a:t>A </a:t>
            </a:r>
            <a:r>
              <a:rPr lang="tr-TR" dirty="0" err="1" smtClean="0"/>
              <a:t>tibialis</a:t>
            </a:r>
            <a:r>
              <a:rPr lang="tr-TR" dirty="0" smtClean="0"/>
              <a:t> </a:t>
            </a:r>
            <a:r>
              <a:rPr lang="tr-TR" dirty="0" err="1" smtClean="0"/>
              <a:t>posterior</a:t>
            </a:r>
            <a:r>
              <a:rPr lang="tr-TR" dirty="0" smtClean="0"/>
              <a:t> 8 dala ayrılır. </a:t>
            </a:r>
            <a:r>
              <a:rPr lang="tr-TR" dirty="0" smtClean="0">
                <a:solidFill>
                  <a:srgbClr val="FF0000"/>
                </a:solidFill>
              </a:rPr>
              <a:t>A </a:t>
            </a:r>
            <a:r>
              <a:rPr lang="tr-TR" dirty="0" err="1" smtClean="0">
                <a:solidFill>
                  <a:srgbClr val="FF0000"/>
                </a:solidFill>
              </a:rPr>
              <a:t>fibiluaris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bunlardan biridir.</a:t>
            </a:r>
          </a:p>
          <a:p>
            <a:endParaRPr lang="tr-TR" dirty="0"/>
          </a:p>
          <a:p>
            <a:r>
              <a:rPr lang="tr-TR" sz="2200" dirty="0" err="1" smtClean="0"/>
              <a:t>Arcus</a:t>
            </a:r>
            <a:r>
              <a:rPr lang="tr-TR" sz="2200" dirty="0" smtClean="0"/>
              <a:t> </a:t>
            </a:r>
            <a:r>
              <a:rPr lang="tr-TR" sz="2200" dirty="0" err="1" smtClean="0"/>
              <a:t>plantaris</a:t>
            </a:r>
            <a:r>
              <a:rPr lang="tr-TR" sz="2200" dirty="0" smtClean="0"/>
              <a:t> </a:t>
            </a:r>
            <a:r>
              <a:rPr lang="tr-TR" sz="2200" dirty="0" err="1" smtClean="0"/>
              <a:t>profundus</a:t>
            </a:r>
            <a:r>
              <a:rPr lang="tr-TR" sz="2200" dirty="0" smtClean="0"/>
              <a:t>- a </a:t>
            </a:r>
            <a:r>
              <a:rPr lang="tr-TR" sz="2200" dirty="0" err="1" smtClean="0"/>
              <a:t>metatarsales</a:t>
            </a:r>
            <a:r>
              <a:rPr lang="tr-TR" sz="2200" dirty="0" smtClean="0"/>
              <a:t> </a:t>
            </a:r>
            <a:r>
              <a:rPr lang="tr-TR" sz="2200" dirty="0" err="1" smtClean="0"/>
              <a:t>plantares</a:t>
            </a:r>
            <a:r>
              <a:rPr lang="tr-TR" sz="2200" dirty="0" smtClean="0"/>
              <a:t>/</a:t>
            </a:r>
            <a:r>
              <a:rPr lang="tr-TR" sz="2200" dirty="0" err="1" smtClean="0"/>
              <a:t>dorsales</a:t>
            </a:r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4284276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F:\OKUL\ANATOMİ\kitap\netter terimsiz JPEG ler\NETTER (88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79"/>
            <a:ext cx="6840760" cy="586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734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Alt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1520" y="1052737"/>
            <a:ext cx="8280920" cy="5195664"/>
          </a:xfrm>
        </p:spPr>
        <p:txBody>
          <a:bodyPr>
            <a:normAutofit/>
          </a:bodyPr>
          <a:lstStyle/>
          <a:p>
            <a:r>
              <a:rPr lang="tr-TR" b="1" dirty="0" err="1" smtClean="0">
                <a:solidFill>
                  <a:schemeClr val="bg1"/>
                </a:solidFill>
              </a:rPr>
              <a:t>Yüzeyel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 err="1" smtClean="0">
                <a:solidFill>
                  <a:schemeClr val="bg1"/>
                </a:solidFill>
              </a:rPr>
              <a:t>venler</a:t>
            </a:r>
            <a:endParaRPr lang="tr-TR" b="1" dirty="0" smtClean="0">
              <a:solidFill>
                <a:schemeClr val="bg1"/>
              </a:solidFill>
            </a:endParaRPr>
          </a:p>
          <a:p>
            <a:endParaRPr lang="tr-TR" b="1" dirty="0" smtClean="0">
              <a:solidFill>
                <a:schemeClr val="bg1"/>
              </a:solidFill>
            </a:endParaRPr>
          </a:p>
          <a:p>
            <a:r>
              <a:rPr lang="tr-TR" sz="2200" b="1" dirty="0" smtClean="0">
                <a:solidFill>
                  <a:schemeClr val="bg1"/>
                </a:solidFill>
              </a:rPr>
              <a:t>V </a:t>
            </a:r>
            <a:r>
              <a:rPr lang="tr-TR" sz="2200" b="1" dirty="0" err="1" smtClean="0">
                <a:solidFill>
                  <a:schemeClr val="bg1"/>
                </a:solidFill>
              </a:rPr>
              <a:t>saphena</a:t>
            </a:r>
            <a:r>
              <a:rPr lang="tr-TR" sz="2200" b="1" dirty="0" smtClean="0">
                <a:solidFill>
                  <a:schemeClr val="bg1"/>
                </a:solidFill>
              </a:rPr>
              <a:t> </a:t>
            </a:r>
            <a:r>
              <a:rPr lang="tr-TR" sz="2200" b="1" dirty="0" err="1" smtClean="0">
                <a:solidFill>
                  <a:schemeClr val="bg1"/>
                </a:solidFill>
              </a:rPr>
              <a:t>magna</a:t>
            </a:r>
            <a:r>
              <a:rPr lang="tr-TR" sz="2200" b="1" dirty="0" smtClean="0">
                <a:solidFill>
                  <a:schemeClr val="bg1"/>
                </a:solidFill>
              </a:rPr>
              <a:t>;</a:t>
            </a:r>
            <a:r>
              <a:rPr lang="tr-TR" sz="2200" dirty="0" smtClean="0"/>
              <a:t> en uzun </a:t>
            </a:r>
            <a:r>
              <a:rPr lang="tr-TR" sz="2200" dirty="0" err="1" smtClean="0"/>
              <a:t>ven</a:t>
            </a:r>
            <a:endParaRPr lang="tr-TR" sz="2200" dirty="0" smtClean="0"/>
          </a:p>
          <a:p>
            <a:pPr lvl="1"/>
            <a:r>
              <a:rPr lang="tr-TR" sz="2000" b="1" dirty="0" smtClean="0">
                <a:solidFill>
                  <a:schemeClr val="bg1"/>
                </a:solidFill>
              </a:rPr>
              <a:t>V </a:t>
            </a:r>
            <a:r>
              <a:rPr lang="tr-TR" sz="2000" b="1" dirty="0" err="1" smtClean="0">
                <a:solidFill>
                  <a:schemeClr val="bg1"/>
                </a:solidFill>
              </a:rPr>
              <a:t>marginalis</a:t>
            </a:r>
            <a:r>
              <a:rPr lang="tr-TR" sz="2000" b="1" dirty="0" smtClean="0">
                <a:solidFill>
                  <a:schemeClr val="bg1"/>
                </a:solidFill>
              </a:rPr>
              <a:t> </a:t>
            </a:r>
            <a:r>
              <a:rPr lang="tr-TR" sz="2000" b="1" dirty="0" err="1" smtClean="0">
                <a:solidFill>
                  <a:schemeClr val="bg1"/>
                </a:solidFill>
              </a:rPr>
              <a:t>medialis’in</a:t>
            </a:r>
            <a:r>
              <a:rPr lang="tr-TR" sz="2000" b="1" dirty="0" smtClean="0">
                <a:solidFill>
                  <a:schemeClr val="bg1"/>
                </a:solidFill>
              </a:rPr>
              <a:t> </a:t>
            </a:r>
            <a:r>
              <a:rPr lang="tr-TR" sz="2000" dirty="0" smtClean="0"/>
              <a:t>devamıdır.</a:t>
            </a:r>
          </a:p>
          <a:p>
            <a:pPr lvl="1"/>
            <a:r>
              <a:rPr lang="tr-TR" sz="2000" dirty="0" smtClean="0">
                <a:solidFill>
                  <a:schemeClr val="bg1"/>
                </a:solidFill>
              </a:rPr>
              <a:t>V </a:t>
            </a:r>
            <a:r>
              <a:rPr lang="tr-TR" sz="2000" dirty="0" err="1" smtClean="0">
                <a:solidFill>
                  <a:schemeClr val="bg1"/>
                </a:solidFill>
              </a:rPr>
              <a:t>epigastrica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superficialis</a:t>
            </a:r>
            <a:r>
              <a:rPr lang="tr-TR" sz="2000" dirty="0" smtClean="0">
                <a:solidFill>
                  <a:schemeClr val="bg1"/>
                </a:solidFill>
              </a:rPr>
              <a:t>, v </a:t>
            </a:r>
            <a:r>
              <a:rPr lang="tr-TR" sz="2000" dirty="0" err="1" smtClean="0">
                <a:solidFill>
                  <a:schemeClr val="bg1"/>
                </a:solidFill>
              </a:rPr>
              <a:t>circumflexa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ilium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superficialis</a:t>
            </a:r>
            <a:r>
              <a:rPr lang="tr-TR" sz="2000" dirty="0" smtClean="0">
                <a:solidFill>
                  <a:schemeClr val="bg1"/>
                </a:solidFill>
              </a:rPr>
              <a:t> , v </a:t>
            </a:r>
            <a:r>
              <a:rPr lang="tr-TR" sz="2000" dirty="0" err="1" smtClean="0">
                <a:solidFill>
                  <a:schemeClr val="bg1"/>
                </a:solidFill>
              </a:rPr>
              <a:t>pudenda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externa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smtClean="0"/>
              <a:t>buraya drene olur.</a:t>
            </a:r>
          </a:p>
          <a:p>
            <a:pPr lvl="1"/>
            <a:r>
              <a:rPr lang="tr-TR" sz="2000" dirty="0" err="1" smtClean="0"/>
              <a:t>Hiatus</a:t>
            </a:r>
            <a:r>
              <a:rPr lang="tr-TR" sz="2000" dirty="0" smtClean="0"/>
              <a:t> </a:t>
            </a:r>
            <a:r>
              <a:rPr lang="tr-TR" sz="2000" dirty="0" err="1" smtClean="0"/>
              <a:t>saphenus’dan</a:t>
            </a:r>
            <a:r>
              <a:rPr lang="tr-TR" sz="2000" dirty="0" smtClean="0"/>
              <a:t> geçip </a:t>
            </a:r>
            <a:r>
              <a:rPr lang="tr-TR" sz="2000" b="1" dirty="0" smtClean="0">
                <a:solidFill>
                  <a:schemeClr val="bg1"/>
                </a:solidFill>
              </a:rPr>
              <a:t>v </a:t>
            </a:r>
            <a:r>
              <a:rPr lang="tr-TR" sz="2000" b="1" dirty="0" err="1" smtClean="0">
                <a:solidFill>
                  <a:schemeClr val="bg1"/>
                </a:solidFill>
              </a:rPr>
              <a:t>femoralis’e</a:t>
            </a:r>
            <a:r>
              <a:rPr lang="tr-TR" sz="2000" b="1" dirty="0" smtClean="0">
                <a:solidFill>
                  <a:schemeClr val="bg1"/>
                </a:solidFill>
              </a:rPr>
              <a:t> </a:t>
            </a:r>
            <a:r>
              <a:rPr lang="tr-TR" sz="2000" dirty="0" smtClean="0"/>
              <a:t>drene olur.</a:t>
            </a:r>
          </a:p>
          <a:p>
            <a:pPr lvl="1"/>
            <a:r>
              <a:rPr lang="tr-TR" sz="2000" dirty="0" err="1" smtClean="0"/>
              <a:t>By-pass</a:t>
            </a:r>
            <a:r>
              <a:rPr lang="tr-TR" sz="2000" dirty="0" smtClean="0"/>
              <a:t> için kullanılan damarlardan biridir.</a:t>
            </a:r>
          </a:p>
          <a:p>
            <a:pPr lvl="1"/>
            <a:endParaRPr lang="tr-TR" sz="2000" dirty="0" smtClean="0"/>
          </a:p>
          <a:p>
            <a:r>
              <a:rPr lang="tr-TR" sz="2200" b="1" dirty="0" smtClean="0">
                <a:solidFill>
                  <a:schemeClr val="bg1"/>
                </a:solidFill>
              </a:rPr>
              <a:t>V </a:t>
            </a:r>
            <a:r>
              <a:rPr lang="tr-TR" sz="2200" b="1" dirty="0" err="1" smtClean="0">
                <a:solidFill>
                  <a:schemeClr val="bg1"/>
                </a:solidFill>
              </a:rPr>
              <a:t>saphena</a:t>
            </a:r>
            <a:r>
              <a:rPr lang="tr-TR" sz="2200" b="1" dirty="0" smtClean="0">
                <a:solidFill>
                  <a:schemeClr val="bg1"/>
                </a:solidFill>
              </a:rPr>
              <a:t>  </a:t>
            </a:r>
            <a:r>
              <a:rPr lang="tr-TR" sz="2200" b="1" dirty="0" err="1" smtClean="0">
                <a:solidFill>
                  <a:schemeClr val="bg1"/>
                </a:solidFill>
              </a:rPr>
              <a:t>parva</a:t>
            </a:r>
            <a:r>
              <a:rPr lang="tr-TR" sz="2200" b="1" dirty="0" smtClean="0">
                <a:solidFill>
                  <a:schemeClr val="bg1"/>
                </a:solidFill>
              </a:rPr>
              <a:t>;</a:t>
            </a:r>
          </a:p>
          <a:p>
            <a:pPr lvl="1"/>
            <a:r>
              <a:rPr lang="tr-TR" sz="2000" b="1" dirty="0" smtClean="0">
                <a:solidFill>
                  <a:schemeClr val="bg1"/>
                </a:solidFill>
              </a:rPr>
              <a:t>V </a:t>
            </a:r>
            <a:r>
              <a:rPr lang="tr-TR" sz="2000" b="1" dirty="0" err="1" smtClean="0">
                <a:solidFill>
                  <a:schemeClr val="bg1"/>
                </a:solidFill>
              </a:rPr>
              <a:t>marginalis</a:t>
            </a:r>
            <a:r>
              <a:rPr lang="tr-TR" sz="2000" b="1" dirty="0" smtClean="0">
                <a:solidFill>
                  <a:schemeClr val="bg1"/>
                </a:solidFill>
              </a:rPr>
              <a:t> </a:t>
            </a:r>
            <a:r>
              <a:rPr lang="tr-TR" sz="2000" b="1" dirty="0" err="1" smtClean="0">
                <a:solidFill>
                  <a:schemeClr val="bg1"/>
                </a:solidFill>
              </a:rPr>
              <a:t>lateralis’in</a:t>
            </a:r>
            <a:r>
              <a:rPr lang="tr-TR" sz="2000" b="1" dirty="0" smtClean="0">
                <a:solidFill>
                  <a:schemeClr val="bg1"/>
                </a:solidFill>
              </a:rPr>
              <a:t> </a:t>
            </a:r>
            <a:r>
              <a:rPr lang="tr-TR" sz="2000" dirty="0" smtClean="0"/>
              <a:t>devamıdır.</a:t>
            </a:r>
          </a:p>
          <a:p>
            <a:pPr lvl="1"/>
            <a:r>
              <a:rPr lang="tr-TR" sz="2000" dirty="0" smtClean="0"/>
              <a:t>M </a:t>
            </a:r>
            <a:r>
              <a:rPr lang="tr-TR" sz="2000" dirty="0" err="1" smtClean="0"/>
              <a:t>gastrocnemiusun</a:t>
            </a:r>
            <a:r>
              <a:rPr lang="tr-TR" sz="2000" dirty="0" smtClean="0"/>
              <a:t> iki başı arasından geçip </a:t>
            </a:r>
            <a:r>
              <a:rPr lang="tr-TR" sz="2000" b="1" dirty="0" smtClean="0">
                <a:solidFill>
                  <a:schemeClr val="bg1"/>
                </a:solidFill>
              </a:rPr>
              <a:t>v </a:t>
            </a:r>
            <a:r>
              <a:rPr lang="tr-TR" sz="2000" b="1" dirty="0" err="1" smtClean="0">
                <a:solidFill>
                  <a:schemeClr val="bg1"/>
                </a:solidFill>
              </a:rPr>
              <a:t>poplitea’ya</a:t>
            </a:r>
            <a:r>
              <a:rPr lang="tr-TR" sz="2000" b="1" dirty="0" smtClean="0">
                <a:solidFill>
                  <a:schemeClr val="bg1"/>
                </a:solidFill>
              </a:rPr>
              <a:t> </a:t>
            </a:r>
            <a:r>
              <a:rPr lang="tr-TR" sz="2000" dirty="0" smtClean="0"/>
              <a:t>drene olur.</a:t>
            </a:r>
          </a:p>
          <a:p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912325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 descr="F:\OKUL\ANATOMİ\kitap\netter terimsiz JPEG ler\NETTER (92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37522"/>
            <a:ext cx="5646004" cy="483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OKUL\ANATOMİ\kitap\netter terimsiz JPEG ler\NETTER (924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5712635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amar Nedir - Damarların Yapısı ve Görevler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397" y="1916832"/>
            <a:ext cx="4933950" cy="46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198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Alt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1520" y="1052737"/>
            <a:ext cx="8280920" cy="5195664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bg1"/>
                </a:solidFill>
              </a:rPr>
              <a:t>Derin </a:t>
            </a:r>
            <a:r>
              <a:rPr lang="tr-TR" b="1" dirty="0" err="1" smtClean="0">
                <a:solidFill>
                  <a:schemeClr val="bg1"/>
                </a:solidFill>
              </a:rPr>
              <a:t>venler</a:t>
            </a:r>
            <a:r>
              <a:rPr lang="tr-TR" b="1" dirty="0" smtClean="0">
                <a:solidFill>
                  <a:schemeClr val="bg1"/>
                </a:solidFill>
              </a:rPr>
              <a:t>;</a:t>
            </a:r>
          </a:p>
          <a:p>
            <a:endParaRPr lang="tr-TR" b="1" dirty="0">
              <a:solidFill>
                <a:schemeClr val="bg1"/>
              </a:solidFill>
            </a:endParaRPr>
          </a:p>
          <a:p>
            <a:r>
              <a:rPr lang="tr-TR" dirty="0" smtClean="0"/>
              <a:t>Arterler ile birlikte ilerler.</a:t>
            </a:r>
          </a:p>
          <a:p>
            <a:endParaRPr lang="tr-TR" dirty="0" smtClean="0"/>
          </a:p>
          <a:p>
            <a:r>
              <a:rPr lang="tr-TR" sz="2000" b="1" dirty="0" smtClean="0">
                <a:solidFill>
                  <a:schemeClr val="bg1"/>
                </a:solidFill>
              </a:rPr>
              <a:t>V </a:t>
            </a:r>
            <a:r>
              <a:rPr lang="tr-TR" sz="2000" b="1" dirty="0" err="1" smtClean="0">
                <a:solidFill>
                  <a:schemeClr val="bg1"/>
                </a:solidFill>
              </a:rPr>
              <a:t>plantaris</a:t>
            </a:r>
            <a:r>
              <a:rPr lang="tr-TR" sz="2000" b="1" dirty="0" smtClean="0">
                <a:solidFill>
                  <a:schemeClr val="bg1"/>
                </a:solidFill>
              </a:rPr>
              <a:t> </a:t>
            </a:r>
            <a:r>
              <a:rPr lang="tr-TR" sz="2000" b="1" dirty="0" err="1" smtClean="0">
                <a:solidFill>
                  <a:schemeClr val="bg1"/>
                </a:solidFill>
              </a:rPr>
              <a:t>medialis</a:t>
            </a:r>
            <a:r>
              <a:rPr lang="tr-TR" sz="2000" b="1" dirty="0" smtClean="0">
                <a:solidFill>
                  <a:schemeClr val="bg1"/>
                </a:solidFill>
              </a:rPr>
              <a:t>+ </a:t>
            </a:r>
            <a:r>
              <a:rPr lang="tr-TR" sz="2000" b="1" dirty="0" err="1" smtClean="0">
                <a:solidFill>
                  <a:schemeClr val="bg1"/>
                </a:solidFill>
              </a:rPr>
              <a:t>lateralis</a:t>
            </a:r>
            <a:r>
              <a:rPr lang="tr-TR" sz="2000" b="1" dirty="0">
                <a:solidFill>
                  <a:schemeClr val="bg1"/>
                </a:solidFill>
              </a:rPr>
              <a:t> </a:t>
            </a:r>
            <a:r>
              <a:rPr lang="tr-TR" sz="20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  <a:r>
              <a:rPr lang="tr-TR" sz="2000" b="1" dirty="0" smtClean="0">
                <a:solidFill>
                  <a:schemeClr val="bg1"/>
                </a:solidFill>
              </a:rPr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V </a:t>
            </a:r>
            <a:r>
              <a:rPr lang="tr-TR" sz="2400" b="1" dirty="0" err="1" smtClean="0">
                <a:solidFill>
                  <a:schemeClr val="bg1"/>
                </a:solidFill>
              </a:rPr>
              <a:t>tibiales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</a:rPr>
              <a:t>posteriores</a:t>
            </a:r>
            <a:endParaRPr lang="tr-TR" sz="2400" b="1" dirty="0" smtClean="0">
              <a:solidFill>
                <a:schemeClr val="bg1"/>
              </a:solidFill>
            </a:endParaRPr>
          </a:p>
          <a:p>
            <a:r>
              <a:rPr lang="tr-TR" sz="2000" b="1" dirty="0" smtClean="0">
                <a:solidFill>
                  <a:schemeClr val="bg1"/>
                </a:solidFill>
              </a:rPr>
              <a:t>V </a:t>
            </a:r>
            <a:r>
              <a:rPr lang="tr-TR" sz="2000" b="1" dirty="0" err="1" smtClean="0">
                <a:solidFill>
                  <a:schemeClr val="bg1"/>
                </a:solidFill>
              </a:rPr>
              <a:t>fibularis</a:t>
            </a:r>
            <a:r>
              <a:rPr lang="tr-TR" sz="2000" b="1" dirty="0" smtClean="0">
                <a:solidFill>
                  <a:schemeClr val="bg1"/>
                </a:solidFill>
              </a:rPr>
              <a:t> 			      </a:t>
            </a:r>
            <a:r>
              <a:rPr lang="tr-TR" sz="24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V </a:t>
            </a:r>
            <a:r>
              <a:rPr lang="tr-TR" sz="2400" b="1" dirty="0" err="1" smtClean="0">
                <a:solidFill>
                  <a:schemeClr val="bg1"/>
                </a:solidFill>
                <a:sym typeface="Wingdings" panose="05000000000000000000" pitchFamily="2" charset="2"/>
              </a:rPr>
              <a:t>Tibialis</a:t>
            </a:r>
            <a:r>
              <a:rPr lang="tr-TR" sz="24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sym typeface="Wingdings" panose="05000000000000000000" pitchFamily="2" charset="2"/>
              </a:rPr>
              <a:t>posteriores</a:t>
            </a:r>
            <a:endParaRPr lang="tr-TR" sz="2400" b="1" dirty="0" smtClean="0">
              <a:solidFill>
                <a:schemeClr val="bg1"/>
              </a:solidFill>
              <a:sym typeface="Wingdings" panose="05000000000000000000" pitchFamily="2" charset="2"/>
            </a:endParaRPr>
          </a:p>
          <a:p>
            <a:endParaRPr lang="tr-TR" sz="2400" b="1" dirty="0" smtClean="0">
              <a:solidFill>
                <a:schemeClr val="bg1"/>
              </a:solidFill>
            </a:endParaRPr>
          </a:p>
          <a:p>
            <a:r>
              <a:rPr lang="tr-TR" sz="2400" b="1" dirty="0" smtClean="0">
                <a:solidFill>
                  <a:schemeClr val="bg1"/>
                </a:solidFill>
              </a:rPr>
              <a:t>V </a:t>
            </a:r>
            <a:r>
              <a:rPr lang="tr-TR" sz="2400" b="1" dirty="0" err="1" smtClean="0">
                <a:solidFill>
                  <a:schemeClr val="bg1"/>
                </a:solidFill>
              </a:rPr>
              <a:t>tibiales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</a:rPr>
              <a:t>anteriores</a:t>
            </a:r>
            <a:r>
              <a:rPr lang="tr-TR" sz="2400" b="1" dirty="0" smtClean="0">
                <a:solidFill>
                  <a:schemeClr val="bg1"/>
                </a:solidFill>
              </a:rPr>
              <a:t> + V </a:t>
            </a:r>
            <a:r>
              <a:rPr lang="tr-TR" sz="2400" b="1" dirty="0" err="1" smtClean="0">
                <a:solidFill>
                  <a:schemeClr val="bg1"/>
                </a:solidFill>
              </a:rPr>
              <a:t>tibiales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</a:rPr>
              <a:t>posteriores</a:t>
            </a:r>
            <a:endParaRPr lang="tr-TR" sz="2400" b="1" dirty="0" smtClean="0">
              <a:solidFill>
                <a:schemeClr val="bg1"/>
              </a:solidFill>
            </a:endParaRPr>
          </a:p>
          <a:p>
            <a:endParaRPr lang="tr-TR" sz="2400" b="1" dirty="0" smtClean="0">
              <a:solidFill>
                <a:schemeClr val="bg1"/>
              </a:solidFill>
            </a:endParaRPr>
          </a:p>
          <a:p>
            <a:r>
              <a:rPr lang="tr-TR" sz="2800" b="1" dirty="0" smtClean="0">
                <a:solidFill>
                  <a:schemeClr val="bg1"/>
                </a:solidFill>
              </a:rPr>
              <a:t>V </a:t>
            </a:r>
            <a:r>
              <a:rPr lang="tr-TR" sz="2800" b="1" dirty="0" err="1" smtClean="0">
                <a:solidFill>
                  <a:schemeClr val="bg1"/>
                </a:solidFill>
              </a:rPr>
              <a:t>poplitea</a:t>
            </a:r>
            <a:endParaRPr lang="tr-TR" sz="2800" b="1" dirty="0" smtClean="0">
              <a:solidFill>
                <a:schemeClr val="bg1"/>
              </a:solidFill>
            </a:endParaRPr>
          </a:p>
          <a:p>
            <a:r>
              <a:rPr lang="tr-TR" sz="2800" b="1" dirty="0" smtClean="0">
                <a:solidFill>
                  <a:schemeClr val="bg1"/>
                </a:solidFill>
              </a:rPr>
              <a:t>V </a:t>
            </a:r>
            <a:r>
              <a:rPr lang="tr-TR" sz="2800" b="1" dirty="0" err="1" smtClean="0">
                <a:solidFill>
                  <a:schemeClr val="bg1"/>
                </a:solidFill>
              </a:rPr>
              <a:t>femoralis</a:t>
            </a:r>
            <a:r>
              <a:rPr lang="tr-TR" sz="2800" b="1" dirty="0" smtClean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899051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F:\OKUL\ANATOMİ\kitap\netter terimsiz JPEG ler\NETTER (92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2" y="29728"/>
            <a:ext cx="5646004" cy="483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OKUL\ANATOMİ\kitap\netter terimsiz JPEG ler\NETTER (924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365" y="1931704"/>
            <a:ext cx="5712635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7614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Alt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1520" y="692696"/>
            <a:ext cx="8640960" cy="5195664"/>
          </a:xfrm>
        </p:spPr>
        <p:txBody>
          <a:bodyPr>
            <a:normAutofit/>
          </a:bodyPr>
          <a:lstStyle/>
          <a:p>
            <a:r>
              <a:rPr lang="tr-TR" sz="2400" dirty="0" err="1" smtClean="0"/>
              <a:t>Yüzeyel</a:t>
            </a:r>
            <a:r>
              <a:rPr lang="tr-TR" sz="2400" dirty="0" smtClean="0"/>
              <a:t> </a:t>
            </a:r>
            <a:r>
              <a:rPr lang="tr-TR" sz="2400" dirty="0" err="1" smtClean="0"/>
              <a:t>venleri</a:t>
            </a:r>
            <a:r>
              <a:rPr lang="tr-TR" sz="2400" dirty="0" smtClean="0"/>
              <a:t> birbirine bağlayan; </a:t>
            </a:r>
            <a:r>
              <a:rPr lang="tr-TR" sz="2400" b="1" dirty="0" smtClean="0"/>
              <a:t>v </a:t>
            </a:r>
            <a:r>
              <a:rPr lang="tr-TR" sz="2400" b="1" dirty="0" err="1" smtClean="0"/>
              <a:t>communicantes</a:t>
            </a:r>
            <a:endParaRPr lang="tr-TR" sz="2400" b="1" dirty="0" smtClean="0"/>
          </a:p>
          <a:p>
            <a:pPr marL="64008" indent="0">
              <a:buNone/>
            </a:pPr>
            <a:r>
              <a:rPr lang="tr-TR" sz="2400" dirty="0" smtClean="0"/>
              <a:t>			Derin </a:t>
            </a:r>
            <a:r>
              <a:rPr lang="tr-TR" sz="2400" dirty="0" err="1" smtClean="0"/>
              <a:t>venlere</a:t>
            </a:r>
            <a:r>
              <a:rPr lang="tr-TR" sz="2400" dirty="0" smtClean="0"/>
              <a:t> bağlayan; </a:t>
            </a:r>
            <a:r>
              <a:rPr lang="tr-TR" sz="2400" b="1" dirty="0" smtClean="0"/>
              <a:t>v </a:t>
            </a:r>
            <a:r>
              <a:rPr lang="tr-TR" sz="2400" b="1" dirty="0" err="1" smtClean="0"/>
              <a:t>perforantes</a:t>
            </a:r>
            <a:endParaRPr lang="tr-TR" sz="2400" b="1" dirty="0" smtClean="0"/>
          </a:p>
          <a:p>
            <a:pPr marL="64008" indent="0">
              <a:buNone/>
            </a:pPr>
            <a:endParaRPr lang="tr-TR" sz="2400" b="1" dirty="0"/>
          </a:p>
          <a:p>
            <a:pPr marL="64008" indent="0">
              <a:buNone/>
            </a:pPr>
            <a:endParaRPr lang="tr-TR" sz="2400" b="1" dirty="0" smtClean="0"/>
          </a:p>
        </p:txBody>
      </p:sp>
      <p:pic>
        <p:nvPicPr>
          <p:cNvPr id="8194" name="Picture 2" descr="Bacaklarda Venöz Yetmezlik, Varisler ve Telenjektazilerde Tanı Yöntemler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69936"/>
            <a:ext cx="5266556" cy="541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656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/>
              <a:t>Üst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1520" y="1052737"/>
            <a:ext cx="8712968" cy="5195664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</a:t>
            </a:r>
            <a:r>
              <a:rPr lang="tr-TR" b="1" dirty="0" smtClean="0">
                <a:solidFill>
                  <a:srgbClr val="FF0000"/>
                </a:solidFill>
              </a:rPr>
              <a:t>. </a:t>
            </a:r>
            <a:r>
              <a:rPr lang="tr-TR" b="1" dirty="0" err="1" smtClean="0">
                <a:solidFill>
                  <a:srgbClr val="FF0000"/>
                </a:solidFill>
              </a:rPr>
              <a:t>Subclavia</a:t>
            </a:r>
            <a:r>
              <a:rPr lang="tr-TR" b="1" dirty="0" smtClean="0">
                <a:solidFill>
                  <a:srgbClr val="FF0000"/>
                </a:solidFill>
              </a:rPr>
              <a:t>; </a:t>
            </a:r>
            <a:r>
              <a:rPr lang="tr-TR" dirty="0" err="1" smtClean="0"/>
              <a:t>Clavicula</a:t>
            </a:r>
            <a:r>
              <a:rPr lang="tr-TR" dirty="0" smtClean="0"/>
              <a:t> – 1. </a:t>
            </a:r>
            <a:r>
              <a:rPr lang="tr-TR" dirty="0" err="1" smtClean="0"/>
              <a:t>costa</a:t>
            </a:r>
            <a:endParaRPr lang="tr-TR" dirty="0" smtClean="0"/>
          </a:p>
          <a:p>
            <a:endParaRPr lang="tr-TR" dirty="0" smtClean="0"/>
          </a:p>
          <a:p>
            <a:pPr marL="994410" lvl="1" indent="-457200">
              <a:buFont typeface="+mj-lt"/>
              <a:buAutoNum type="arabicPeriod"/>
            </a:pPr>
            <a:r>
              <a:rPr lang="tr-TR" dirty="0" smtClean="0"/>
              <a:t>A. </a:t>
            </a:r>
            <a:r>
              <a:rPr lang="tr-TR" dirty="0" err="1" smtClean="0"/>
              <a:t>Vertebralis</a:t>
            </a:r>
            <a:r>
              <a:rPr lang="tr-TR" dirty="0" smtClean="0"/>
              <a:t>; kafa tabanına girip </a:t>
            </a:r>
            <a:r>
              <a:rPr lang="tr-TR" dirty="0" err="1" smtClean="0"/>
              <a:t>cerebrum</a:t>
            </a:r>
            <a:endParaRPr lang="tr-TR" dirty="0" smtClean="0"/>
          </a:p>
          <a:p>
            <a:pPr marL="994410" lvl="1" indent="-457200">
              <a:buFont typeface="+mj-lt"/>
              <a:buAutoNum type="arabicPeriod"/>
            </a:pPr>
            <a:r>
              <a:rPr lang="tr-TR" dirty="0" smtClean="0"/>
              <a:t>A. </a:t>
            </a:r>
            <a:r>
              <a:rPr lang="tr-TR" dirty="0" err="1" smtClean="0"/>
              <a:t>Thoracica</a:t>
            </a:r>
            <a:r>
              <a:rPr lang="tr-TR" dirty="0" smtClean="0"/>
              <a:t> </a:t>
            </a:r>
            <a:r>
              <a:rPr lang="tr-TR" dirty="0" err="1" smtClean="0"/>
              <a:t>interna;mediasten</a:t>
            </a:r>
            <a:r>
              <a:rPr lang="tr-TR" dirty="0" smtClean="0"/>
              <a:t>, göğüs ön duvarı</a:t>
            </a:r>
          </a:p>
          <a:p>
            <a:pPr marL="994410" lvl="1" indent="-457200">
              <a:buFont typeface="+mj-lt"/>
              <a:buAutoNum type="arabicPeriod"/>
            </a:pPr>
            <a:r>
              <a:rPr lang="tr-TR" dirty="0" err="1" smtClean="0"/>
              <a:t>Truncus</a:t>
            </a:r>
            <a:r>
              <a:rPr lang="tr-TR" dirty="0" smtClean="0"/>
              <a:t> </a:t>
            </a:r>
            <a:r>
              <a:rPr lang="tr-TR" dirty="0" err="1" smtClean="0"/>
              <a:t>thyrocervicalis</a:t>
            </a:r>
            <a:r>
              <a:rPr lang="tr-TR" dirty="0" smtClean="0"/>
              <a:t>; </a:t>
            </a:r>
            <a:r>
              <a:rPr lang="tr-TR" dirty="0" err="1" smtClean="0"/>
              <a:t>thyroid</a:t>
            </a:r>
            <a:r>
              <a:rPr lang="tr-TR" dirty="0" smtClean="0"/>
              <a:t>, boyun bölgesi</a:t>
            </a:r>
          </a:p>
          <a:p>
            <a:pPr marL="994410" lvl="1" indent="-457200">
              <a:buFont typeface="+mj-lt"/>
              <a:buAutoNum type="arabicPeriod"/>
            </a:pPr>
            <a:r>
              <a:rPr lang="tr-TR" dirty="0" err="1" smtClean="0"/>
              <a:t>Truncus</a:t>
            </a:r>
            <a:r>
              <a:rPr lang="tr-TR" dirty="0" smtClean="0"/>
              <a:t> </a:t>
            </a:r>
            <a:r>
              <a:rPr lang="tr-TR" dirty="0" err="1" smtClean="0"/>
              <a:t>costocervicalis;boyun</a:t>
            </a:r>
            <a:r>
              <a:rPr lang="tr-TR" dirty="0" smtClean="0"/>
              <a:t> ve ilk 2 </a:t>
            </a:r>
            <a:r>
              <a:rPr lang="tr-TR" dirty="0" err="1" smtClean="0"/>
              <a:t>costal</a:t>
            </a:r>
            <a:r>
              <a:rPr lang="tr-TR" dirty="0" smtClean="0"/>
              <a:t> aralık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126069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/>
              <a:t>Üst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1520" y="1052737"/>
            <a:ext cx="8280920" cy="5195664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</a:t>
            </a:r>
            <a:r>
              <a:rPr lang="tr-TR" b="1" dirty="0" smtClean="0">
                <a:solidFill>
                  <a:srgbClr val="FF0000"/>
                </a:solidFill>
              </a:rPr>
              <a:t>. </a:t>
            </a:r>
            <a:r>
              <a:rPr lang="tr-TR" b="1" dirty="0" err="1" smtClean="0">
                <a:solidFill>
                  <a:srgbClr val="FF0000"/>
                </a:solidFill>
              </a:rPr>
              <a:t>Axillaris</a:t>
            </a:r>
            <a:r>
              <a:rPr lang="tr-TR" b="1" dirty="0" smtClean="0">
                <a:solidFill>
                  <a:srgbClr val="FF0000"/>
                </a:solidFill>
              </a:rPr>
              <a:t>; </a:t>
            </a:r>
            <a:r>
              <a:rPr lang="tr-TR" dirty="0" smtClean="0"/>
              <a:t>1. </a:t>
            </a:r>
            <a:r>
              <a:rPr lang="tr-TR" dirty="0" err="1" smtClean="0"/>
              <a:t>costa</a:t>
            </a:r>
            <a:r>
              <a:rPr lang="tr-TR" dirty="0" smtClean="0"/>
              <a:t>- m teres </a:t>
            </a:r>
            <a:r>
              <a:rPr lang="tr-TR" dirty="0" err="1" smtClean="0"/>
              <a:t>major</a:t>
            </a:r>
            <a:endParaRPr lang="tr-TR" dirty="0" smtClean="0"/>
          </a:p>
          <a:p>
            <a:pPr marL="994410" lvl="1" indent="-457200">
              <a:buFont typeface="+mj-lt"/>
              <a:buAutoNum type="arabicPeriod"/>
            </a:pPr>
            <a:r>
              <a:rPr lang="tr-TR" dirty="0" smtClean="0"/>
              <a:t>A </a:t>
            </a:r>
            <a:r>
              <a:rPr lang="tr-TR" dirty="0" err="1" smtClean="0"/>
              <a:t>thoracica</a:t>
            </a:r>
            <a:r>
              <a:rPr lang="tr-TR" dirty="0" smtClean="0"/>
              <a:t> </a:t>
            </a:r>
            <a:r>
              <a:rPr lang="tr-TR" dirty="0" err="1" smtClean="0"/>
              <a:t>superior</a:t>
            </a:r>
            <a:r>
              <a:rPr lang="tr-TR" dirty="0" smtClean="0"/>
              <a:t>; m </a:t>
            </a:r>
            <a:r>
              <a:rPr lang="tr-TR" dirty="0" err="1" smtClean="0"/>
              <a:t>serratus</a:t>
            </a:r>
            <a:r>
              <a:rPr lang="tr-TR" dirty="0" smtClean="0"/>
              <a:t> a</a:t>
            </a:r>
            <a:endParaRPr lang="tr-TR" dirty="0" smtClean="0"/>
          </a:p>
          <a:p>
            <a:pPr marL="994410" lvl="1" indent="-457200">
              <a:buFont typeface="+mj-lt"/>
              <a:buAutoNum type="arabicPeriod"/>
            </a:pPr>
            <a:endParaRPr lang="tr-TR" dirty="0" smtClean="0"/>
          </a:p>
          <a:p>
            <a:pPr marL="994410" lvl="1" indent="-457200">
              <a:buFont typeface="+mj-lt"/>
              <a:buAutoNum type="arabicPeriod"/>
            </a:pPr>
            <a:r>
              <a:rPr lang="tr-TR" dirty="0" smtClean="0"/>
              <a:t>A </a:t>
            </a:r>
            <a:r>
              <a:rPr lang="tr-TR" dirty="0" err="1" smtClean="0"/>
              <a:t>thoracoacromialis</a:t>
            </a:r>
            <a:r>
              <a:rPr lang="tr-TR" dirty="0" smtClean="0"/>
              <a:t>; m </a:t>
            </a:r>
            <a:r>
              <a:rPr lang="tr-TR" dirty="0" err="1" smtClean="0"/>
              <a:t>deltoideus</a:t>
            </a:r>
            <a:r>
              <a:rPr lang="tr-TR" dirty="0" smtClean="0"/>
              <a:t>, m </a:t>
            </a:r>
            <a:r>
              <a:rPr lang="tr-TR" dirty="0" err="1" smtClean="0"/>
              <a:t>pectoralisler</a:t>
            </a:r>
            <a:r>
              <a:rPr lang="tr-TR" dirty="0" smtClean="0"/>
              <a:t> ve meme</a:t>
            </a:r>
            <a:endParaRPr lang="tr-TR" dirty="0" smtClean="0"/>
          </a:p>
          <a:p>
            <a:pPr marL="994410" lvl="1" indent="-457200">
              <a:buFont typeface="+mj-lt"/>
              <a:buAutoNum type="arabicPeriod"/>
            </a:pPr>
            <a:r>
              <a:rPr lang="tr-TR" dirty="0" smtClean="0"/>
              <a:t>A </a:t>
            </a:r>
            <a:r>
              <a:rPr lang="tr-TR" dirty="0" err="1" smtClean="0"/>
              <a:t>thoracica</a:t>
            </a:r>
            <a:r>
              <a:rPr lang="tr-TR" dirty="0" smtClean="0"/>
              <a:t> </a:t>
            </a:r>
            <a:r>
              <a:rPr lang="tr-TR" dirty="0" err="1" smtClean="0"/>
              <a:t>lateralis</a:t>
            </a:r>
            <a:r>
              <a:rPr lang="tr-TR" dirty="0" smtClean="0"/>
              <a:t>; meme</a:t>
            </a:r>
            <a:endParaRPr lang="tr-TR" dirty="0" smtClean="0"/>
          </a:p>
          <a:p>
            <a:pPr marL="994410" lvl="1" indent="-457200">
              <a:buFont typeface="+mj-lt"/>
              <a:buAutoNum type="arabicPeriod"/>
            </a:pPr>
            <a:endParaRPr lang="tr-TR" dirty="0" smtClean="0"/>
          </a:p>
          <a:p>
            <a:pPr marL="994410" lvl="1" indent="-457200">
              <a:buFont typeface="+mj-lt"/>
              <a:buAutoNum type="arabicPeriod"/>
            </a:pPr>
            <a:r>
              <a:rPr lang="tr-TR" dirty="0" smtClean="0"/>
              <a:t>A </a:t>
            </a:r>
            <a:r>
              <a:rPr lang="tr-TR" dirty="0" err="1" smtClean="0"/>
              <a:t>subscapularis</a:t>
            </a:r>
            <a:r>
              <a:rPr lang="tr-TR" dirty="0" smtClean="0"/>
              <a:t>; en kalın dalı</a:t>
            </a:r>
            <a:endParaRPr lang="tr-TR" dirty="0" smtClean="0"/>
          </a:p>
          <a:p>
            <a:pPr marL="994410" lvl="1" indent="-457200">
              <a:buFont typeface="+mj-lt"/>
              <a:buAutoNum type="arabicPeriod"/>
            </a:pPr>
            <a:r>
              <a:rPr lang="tr-TR" dirty="0" smtClean="0"/>
              <a:t>A </a:t>
            </a:r>
            <a:r>
              <a:rPr lang="tr-TR" dirty="0" err="1" smtClean="0"/>
              <a:t>circumflexa</a:t>
            </a:r>
            <a:r>
              <a:rPr lang="tr-TR" dirty="0" smtClean="0"/>
              <a:t> </a:t>
            </a:r>
            <a:r>
              <a:rPr lang="tr-TR" dirty="0" err="1" smtClean="0"/>
              <a:t>humeri</a:t>
            </a:r>
            <a:r>
              <a:rPr lang="tr-TR" dirty="0" smtClean="0"/>
              <a:t> </a:t>
            </a:r>
            <a:r>
              <a:rPr lang="tr-TR" dirty="0" err="1" smtClean="0"/>
              <a:t>anterior;humerus</a:t>
            </a:r>
            <a:r>
              <a:rPr lang="tr-TR" dirty="0" smtClean="0"/>
              <a:t> ve omuz</a:t>
            </a:r>
            <a:endParaRPr lang="tr-TR" dirty="0" smtClean="0"/>
          </a:p>
          <a:p>
            <a:pPr marL="994410" lvl="1" indent="-457200">
              <a:buFont typeface="+mj-lt"/>
              <a:buAutoNum type="arabicPeriod"/>
            </a:pPr>
            <a:r>
              <a:rPr lang="tr-TR" dirty="0"/>
              <a:t>A </a:t>
            </a:r>
            <a:r>
              <a:rPr lang="tr-TR" dirty="0" err="1"/>
              <a:t>circumflexa</a:t>
            </a:r>
            <a:r>
              <a:rPr lang="tr-TR" dirty="0"/>
              <a:t> </a:t>
            </a:r>
            <a:r>
              <a:rPr lang="tr-TR" dirty="0" err="1"/>
              <a:t>humeri</a:t>
            </a:r>
            <a:r>
              <a:rPr lang="tr-TR" dirty="0"/>
              <a:t> </a:t>
            </a:r>
            <a:r>
              <a:rPr lang="tr-TR" dirty="0" err="1" smtClean="0"/>
              <a:t>posterior</a:t>
            </a:r>
            <a:r>
              <a:rPr lang="tr-TR" dirty="0" smtClean="0"/>
              <a:t>;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80642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/>
              <a:t>Üst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pic>
        <p:nvPicPr>
          <p:cNvPr id="1026" name="Picture 2" descr="F:\OKUL\ANATOMİ\kitap\netter terimsiz JPEG ler\NETTER (4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53" y="404664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OKUL\ANATOMİ\kitap\netter terimsiz JPEG ler\NETTER (72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87" y="404664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OKUL\ANATOMİ\kitap\netter terimsiz JPEG ler\NETTER (72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253" y="3284984"/>
            <a:ext cx="4536503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650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/>
              <a:t>Üst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0592" y="1125921"/>
            <a:ext cx="5112568" cy="5195664"/>
          </a:xfrm>
        </p:spPr>
        <p:txBody>
          <a:bodyPr>
            <a:normAutofit fontScale="925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</a:t>
            </a:r>
            <a:r>
              <a:rPr lang="tr-TR" b="1" dirty="0" smtClean="0">
                <a:solidFill>
                  <a:srgbClr val="FF0000"/>
                </a:solidFill>
              </a:rPr>
              <a:t>. </a:t>
            </a:r>
            <a:r>
              <a:rPr lang="tr-TR" b="1" dirty="0" err="1" smtClean="0">
                <a:solidFill>
                  <a:srgbClr val="FF0000"/>
                </a:solidFill>
              </a:rPr>
              <a:t>Subclavia</a:t>
            </a:r>
            <a:r>
              <a:rPr lang="tr-TR" b="1" dirty="0" smtClean="0">
                <a:solidFill>
                  <a:srgbClr val="FF0000"/>
                </a:solidFill>
              </a:rPr>
              <a:t>; </a:t>
            </a:r>
            <a:r>
              <a:rPr lang="tr-TR" dirty="0" err="1" smtClean="0"/>
              <a:t>Clavicula</a:t>
            </a:r>
            <a:r>
              <a:rPr lang="tr-TR" dirty="0" smtClean="0"/>
              <a:t> – 1. </a:t>
            </a:r>
            <a:r>
              <a:rPr lang="tr-TR" dirty="0" err="1" smtClean="0"/>
              <a:t>costa</a:t>
            </a:r>
            <a:endParaRPr lang="tr-TR" dirty="0" smtClean="0"/>
          </a:p>
          <a:p>
            <a:r>
              <a:rPr lang="tr-TR" b="1" dirty="0" smtClean="0">
                <a:solidFill>
                  <a:srgbClr val="FF0000"/>
                </a:solidFill>
              </a:rPr>
              <a:t>A. </a:t>
            </a:r>
            <a:r>
              <a:rPr lang="tr-TR" b="1" dirty="0" err="1" smtClean="0">
                <a:solidFill>
                  <a:srgbClr val="FF0000"/>
                </a:solidFill>
              </a:rPr>
              <a:t>Axillaris</a:t>
            </a:r>
            <a:r>
              <a:rPr lang="tr-TR" b="1" dirty="0" smtClean="0">
                <a:solidFill>
                  <a:srgbClr val="FF0000"/>
                </a:solidFill>
              </a:rPr>
              <a:t>; </a:t>
            </a:r>
            <a:r>
              <a:rPr lang="tr-TR" dirty="0" smtClean="0"/>
              <a:t>1. </a:t>
            </a:r>
            <a:r>
              <a:rPr lang="tr-TR" dirty="0" err="1" smtClean="0"/>
              <a:t>costa</a:t>
            </a:r>
            <a:r>
              <a:rPr lang="tr-TR" dirty="0" smtClean="0"/>
              <a:t>- m teres </a:t>
            </a:r>
            <a:r>
              <a:rPr lang="tr-TR" dirty="0" err="1" smtClean="0"/>
              <a:t>major</a:t>
            </a:r>
            <a:endParaRPr lang="tr-TR" dirty="0" smtClean="0"/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thoracica</a:t>
            </a:r>
            <a:r>
              <a:rPr lang="tr-TR" dirty="0" smtClean="0"/>
              <a:t> </a:t>
            </a:r>
            <a:r>
              <a:rPr lang="tr-TR" dirty="0" err="1" smtClean="0"/>
              <a:t>superior</a:t>
            </a:r>
            <a:endParaRPr lang="tr-TR" dirty="0" smtClean="0"/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thoracoacromialis</a:t>
            </a:r>
            <a:endParaRPr lang="tr-TR" dirty="0" smtClean="0"/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thoracica</a:t>
            </a:r>
            <a:r>
              <a:rPr lang="tr-TR" dirty="0" smtClean="0"/>
              <a:t> </a:t>
            </a:r>
            <a:r>
              <a:rPr lang="tr-TR" dirty="0" err="1" smtClean="0"/>
              <a:t>lateralis</a:t>
            </a:r>
            <a:endParaRPr lang="tr-TR" dirty="0" smtClean="0"/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subscapularis</a:t>
            </a:r>
            <a:endParaRPr lang="tr-TR" dirty="0" smtClean="0"/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circumflexa</a:t>
            </a:r>
            <a:r>
              <a:rPr lang="tr-TR" dirty="0" smtClean="0"/>
              <a:t> </a:t>
            </a:r>
            <a:r>
              <a:rPr lang="tr-TR" dirty="0" err="1" smtClean="0"/>
              <a:t>humeri</a:t>
            </a:r>
            <a:r>
              <a:rPr lang="tr-TR" dirty="0" smtClean="0"/>
              <a:t> </a:t>
            </a:r>
            <a:r>
              <a:rPr lang="tr-TR" dirty="0" err="1" smtClean="0"/>
              <a:t>anterior</a:t>
            </a:r>
            <a:r>
              <a:rPr lang="tr-TR" dirty="0" smtClean="0"/>
              <a:t> </a:t>
            </a:r>
          </a:p>
          <a:p>
            <a:pPr lvl="1"/>
            <a:r>
              <a:rPr lang="tr-TR" dirty="0"/>
              <a:t>A </a:t>
            </a:r>
            <a:r>
              <a:rPr lang="tr-TR" dirty="0" err="1"/>
              <a:t>circumflexa</a:t>
            </a:r>
            <a:r>
              <a:rPr lang="tr-TR" dirty="0"/>
              <a:t> </a:t>
            </a:r>
            <a:r>
              <a:rPr lang="tr-TR" dirty="0" err="1"/>
              <a:t>humeri</a:t>
            </a:r>
            <a:r>
              <a:rPr lang="tr-TR" dirty="0"/>
              <a:t> </a:t>
            </a:r>
            <a:r>
              <a:rPr lang="tr-TR" dirty="0" err="1" smtClean="0"/>
              <a:t>posterior</a:t>
            </a:r>
            <a:endParaRPr lang="tr-TR" dirty="0" smtClean="0"/>
          </a:p>
        </p:txBody>
      </p:sp>
      <p:pic>
        <p:nvPicPr>
          <p:cNvPr id="4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84784"/>
            <a:ext cx="495879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3251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/>
              <a:t>Üst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-45759" y="1124744"/>
            <a:ext cx="5446893" cy="5195664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A. </a:t>
            </a:r>
            <a:r>
              <a:rPr lang="tr-TR" b="1" dirty="0" err="1" smtClean="0">
                <a:solidFill>
                  <a:srgbClr val="FF0000"/>
                </a:solidFill>
              </a:rPr>
              <a:t>Brachialis</a:t>
            </a:r>
            <a:r>
              <a:rPr lang="tr-TR" b="1" dirty="0" smtClean="0">
                <a:solidFill>
                  <a:srgbClr val="FF0000"/>
                </a:solidFill>
              </a:rPr>
              <a:t>; </a:t>
            </a:r>
            <a:r>
              <a:rPr lang="tr-TR" dirty="0" smtClean="0">
                <a:solidFill>
                  <a:schemeClr val="bg1"/>
                </a:solidFill>
              </a:rPr>
              <a:t>m teres </a:t>
            </a:r>
            <a:r>
              <a:rPr lang="tr-TR" dirty="0" err="1" smtClean="0">
                <a:solidFill>
                  <a:schemeClr val="bg1"/>
                </a:solidFill>
              </a:rPr>
              <a:t>major</a:t>
            </a:r>
            <a:r>
              <a:rPr lang="tr-TR" dirty="0" smtClean="0">
                <a:solidFill>
                  <a:schemeClr val="bg1"/>
                </a:solidFill>
              </a:rPr>
              <a:t> – fossa </a:t>
            </a:r>
            <a:r>
              <a:rPr lang="tr-TR" dirty="0" err="1" smtClean="0">
                <a:solidFill>
                  <a:schemeClr val="bg1"/>
                </a:solidFill>
              </a:rPr>
              <a:t>cubiti</a:t>
            </a:r>
            <a:r>
              <a:rPr lang="tr-TR" dirty="0" smtClean="0">
                <a:solidFill>
                  <a:schemeClr val="bg1"/>
                </a:solidFill>
              </a:rPr>
              <a:t> – 25cm</a:t>
            </a:r>
            <a:endParaRPr lang="tr-TR" dirty="0" smtClean="0">
              <a:solidFill>
                <a:schemeClr val="bg1"/>
              </a:solidFill>
            </a:endParaRPr>
          </a:p>
          <a:p>
            <a:pPr marL="994410" lvl="1" indent="-457200">
              <a:buFont typeface="+mj-lt"/>
              <a:buAutoNum type="arabicPeriod"/>
            </a:pPr>
            <a:r>
              <a:rPr lang="tr-TR" dirty="0" smtClean="0">
                <a:solidFill>
                  <a:schemeClr val="bg1"/>
                </a:solidFill>
              </a:rPr>
              <a:t>A </a:t>
            </a:r>
            <a:r>
              <a:rPr lang="tr-TR" dirty="0" err="1" smtClean="0">
                <a:solidFill>
                  <a:schemeClr val="bg1"/>
                </a:solidFill>
              </a:rPr>
              <a:t>profunda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brachii</a:t>
            </a:r>
            <a:r>
              <a:rPr lang="tr-TR" dirty="0" smtClean="0">
                <a:solidFill>
                  <a:schemeClr val="bg1"/>
                </a:solidFill>
              </a:rPr>
              <a:t>; </a:t>
            </a:r>
            <a:r>
              <a:rPr lang="tr-TR" dirty="0" err="1" smtClean="0">
                <a:solidFill>
                  <a:schemeClr val="bg1"/>
                </a:solidFill>
              </a:rPr>
              <a:t>humerus</a:t>
            </a:r>
            <a:r>
              <a:rPr lang="tr-TR" dirty="0" smtClean="0">
                <a:solidFill>
                  <a:schemeClr val="bg1"/>
                </a:solidFill>
              </a:rPr>
              <a:t> ve çevresindeki kaslar</a:t>
            </a:r>
            <a:endParaRPr lang="tr-TR" dirty="0" smtClean="0">
              <a:solidFill>
                <a:schemeClr val="bg1"/>
              </a:solidFill>
            </a:endParaRPr>
          </a:p>
          <a:p>
            <a:pPr marL="994410" lvl="1" indent="-457200">
              <a:buFont typeface="+mj-lt"/>
              <a:buAutoNum type="arabicPeriod"/>
            </a:pPr>
            <a:r>
              <a:rPr lang="tr-TR" dirty="0" smtClean="0">
                <a:solidFill>
                  <a:schemeClr val="bg1"/>
                </a:solidFill>
              </a:rPr>
              <a:t>A </a:t>
            </a:r>
            <a:r>
              <a:rPr lang="tr-TR" dirty="0" err="1" smtClean="0">
                <a:solidFill>
                  <a:schemeClr val="bg1"/>
                </a:solidFill>
              </a:rPr>
              <a:t>collateralis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ulnaris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superior</a:t>
            </a:r>
            <a:endParaRPr lang="tr-TR" dirty="0" smtClean="0">
              <a:solidFill>
                <a:schemeClr val="bg1"/>
              </a:solidFill>
            </a:endParaRPr>
          </a:p>
          <a:p>
            <a:pPr marL="994410" lvl="1" indent="-457200">
              <a:buFont typeface="+mj-lt"/>
              <a:buAutoNum type="arabicPeriod"/>
            </a:pPr>
            <a:r>
              <a:rPr lang="tr-TR" dirty="0" smtClean="0">
                <a:solidFill>
                  <a:schemeClr val="bg1"/>
                </a:solidFill>
              </a:rPr>
              <a:t>A </a:t>
            </a:r>
            <a:r>
              <a:rPr lang="tr-TR" dirty="0" err="1" smtClean="0">
                <a:solidFill>
                  <a:schemeClr val="bg1"/>
                </a:solidFill>
              </a:rPr>
              <a:t>collateralis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ulnaris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inferior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endParaRPr lang="tr-TR" dirty="0">
              <a:solidFill>
                <a:schemeClr val="bg1"/>
              </a:solidFill>
            </a:endParaRPr>
          </a:p>
          <a:p>
            <a:pPr lvl="1"/>
            <a:endParaRPr lang="tr-TR" dirty="0" smtClean="0">
              <a:solidFill>
                <a:schemeClr val="bg1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A </a:t>
            </a:r>
            <a:r>
              <a:rPr lang="tr-TR" b="1" dirty="0" err="1" smtClean="0">
                <a:solidFill>
                  <a:srgbClr val="FF0000"/>
                </a:solidFill>
              </a:rPr>
              <a:t>Ulnaris</a:t>
            </a:r>
            <a:r>
              <a:rPr lang="tr-TR" b="1" dirty="0" smtClean="0">
                <a:solidFill>
                  <a:srgbClr val="FF0000"/>
                </a:solidFill>
              </a:rPr>
              <a:t> ve A </a:t>
            </a:r>
            <a:r>
              <a:rPr lang="tr-TR" b="1" dirty="0" err="1" smtClean="0">
                <a:solidFill>
                  <a:srgbClr val="FF0000"/>
                </a:solidFill>
              </a:rPr>
              <a:t>radialis</a:t>
            </a:r>
            <a:r>
              <a:rPr lang="tr-TR" dirty="0" smtClean="0">
                <a:solidFill>
                  <a:srgbClr val="FF0000"/>
                </a:solidFill>
              </a:rPr>
              <a:t>; </a:t>
            </a:r>
          </a:p>
          <a:p>
            <a:pPr marL="64008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smtClean="0">
                <a:solidFill>
                  <a:schemeClr val="bg1"/>
                </a:solidFill>
              </a:rPr>
              <a:t>ön kol ve el bölgesi</a:t>
            </a:r>
          </a:p>
          <a:p>
            <a:pPr marL="64008" indent="0">
              <a:buNone/>
            </a:pPr>
            <a:r>
              <a:rPr lang="tr-TR" sz="2400" dirty="0" smtClean="0">
                <a:solidFill>
                  <a:schemeClr val="bg1"/>
                </a:solidFill>
              </a:rPr>
              <a:t>-</a:t>
            </a:r>
            <a:r>
              <a:rPr lang="tr-TR" sz="2400" dirty="0" err="1" smtClean="0">
                <a:solidFill>
                  <a:schemeClr val="bg1"/>
                </a:solidFill>
              </a:rPr>
              <a:t>Arcus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>
                <a:solidFill>
                  <a:schemeClr val="bg1"/>
                </a:solidFill>
              </a:rPr>
              <a:t>palmaris</a:t>
            </a:r>
            <a:r>
              <a:rPr lang="tr-TR" sz="2400" dirty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superficialis</a:t>
            </a:r>
            <a:endParaRPr lang="tr-TR" sz="2400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tr-TR" sz="2400" dirty="0" smtClean="0">
                <a:solidFill>
                  <a:schemeClr val="bg1"/>
                </a:solidFill>
              </a:rPr>
              <a:t>-</a:t>
            </a:r>
            <a:r>
              <a:rPr lang="tr-TR" sz="2400" dirty="0" err="1" smtClean="0">
                <a:solidFill>
                  <a:schemeClr val="bg1"/>
                </a:solidFill>
              </a:rPr>
              <a:t>Arcus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palmaris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profundus</a:t>
            </a:r>
            <a:endParaRPr lang="tr-TR" sz="2400" dirty="0" smtClean="0">
              <a:solidFill>
                <a:schemeClr val="bg1"/>
              </a:solidFill>
            </a:endParaRPr>
          </a:p>
          <a:p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5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5" r="17972"/>
          <a:stretch/>
        </p:blipFill>
        <p:spPr bwMode="auto">
          <a:xfrm>
            <a:off x="5157177" y="621792"/>
            <a:ext cx="3992503" cy="590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771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F:\OKUL\ANATOMİ\kitap\netter terimsiz JPEG ler\NETTER (73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52" y="476672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OKUL\ANATOMİ\kitap\netter terimsiz JPEG ler\NETTER (79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656" y="299510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OKUL\ANATOMİ\kitap\netter terimsiz JPEG ler\NETTER (79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645024"/>
            <a:ext cx="4267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</p:spPr>
        <p:txBody>
          <a:bodyPr vert="horz" anchor="ctr">
            <a:normAutofit fontScale="60000" lnSpcReduction="2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Üst Ekstremite Dolaşım</a:t>
            </a:r>
            <a:br>
              <a:rPr lang="tr-TR" smtClean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27511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/>
              <a:t>Üst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5194357" cy="5195664"/>
          </a:xfrm>
        </p:spPr>
        <p:txBody>
          <a:bodyPr>
            <a:normAutofit/>
          </a:bodyPr>
          <a:lstStyle/>
          <a:p>
            <a:r>
              <a:rPr lang="tr-TR" b="1" dirty="0" err="1" smtClean="0"/>
              <a:t>Yüzeyel</a:t>
            </a:r>
            <a:r>
              <a:rPr lang="tr-TR" b="1" dirty="0" smtClean="0"/>
              <a:t> </a:t>
            </a:r>
            <a:r>
              <a:rPr lang="tr-TR" b="1" dirty="0" err="1" smtClean="0"/>
              <a:t>venler</a:t>
            </a:r>
            <a:r>
              <a:rPr lang="tr-TR" b="1" dirty="0" smtClean="0"/>
              <a:t> &gt;Derin </a:t>
            </a:r>
            <a:r>
              <a:rPr lang="tr-TR" b="1" dirty="0" err="1" smtClean="0"/>
              <a:t>venler</a:t>
            </a:r>
            <a:endParaRPr lang="tr-TR" b="1" dirty="0" smtClean="0"/>
          </a:p>
          <a:p>
            <a:r>
              <a:rPr lang="tr-TR" dirty="0" smtClean="0"/>
              <a:t>V </a:t>
            </a:r>
            <a:r>
              <a:rPr lang="tr-TR" dirty="0" err="1" smtClean="0"/>
              <a:t>Cephalica</a:t>
            </a:r>
            <a:r>
              <a:rPr lang="tr-TR" dirty="0" smtClean="0"/>
              <a:t>;</a:t>
            </a:r>
          </a:p>
          <a:p>
            <a:pPr marL="64008" indent="0">
              <a:buNone/>
            </a:pPr>
            <a:r>
              <a:rPr lang="tr-TR" dirty="0" smtClean="0"/>
              <a:t> </a:t>
            </a:r>
            <a:r>
              <a:rPr lang="tr-TR" dirty="0" err="1" smtClean="0"/>
              <a:t>radial</a:t>
            </a:r>
            <a:r>
              <a:rPr lang="tr-TR" dirty="0" smtClean="0"/>
              <a:t> taraf-v </a:t>
            </a:r>
            <a:r>
              <a:rPr lang="tr-TR" dirty="0" err="1" smtClean="0"/>
              <a:t>axillarise</a:t>
            </a:r>
            <a:r>
              <a:rPr lang="tr-TR" dirty="0" smtClean="0"/>
              <a:t> drene</a:t>
            </a:r>
          </a:p>
          <a:p>
            <a:pPr marL="64008" indent="0">
              <a:buNone/>
            </a:pPr>
            <a:endParaRPr lang="tr-TR" dirty="0" smtClean="0"/>
          </a:p>
          <a:p>
            <a:r>
              <a:rPr lang="tr-TR" dirty="0" smtClean="0"/>
              <a:t>V </a:t>
            </a:r>
            <a:r>
              <a:rPr lang="tr-TR" dirty="0" err="1" smtClean="0"/>
              <a:t>basilica</a:t>
            </a:r>
            <a:r>
              <a:rPr lang="tr-TR" dirty="0" smtClean="0"/>
              <a:t>; </a:t>
            </a:r>
          </a:p>
          <a:p>
            <a:pPr marL="64008" indent="0">
              <a:buNone/>
            </a:pPr>
            <a:r>
              <a:rPr lang="tr-TR" dirty="0" err="1" smtClean="0"/>
              <a:t>ulnar</a:t>
            </a:r>
            <a:r>
              <a:rPr lang="tr-TR" dirty="0" smtClean="0"/>
              <a:t> taraf- v </a:t>
            </a:r>
            <a:r>
              <a:rPr lang="tr-TR" dirty="0" err="1" smtClean="0"/>
              <a:t>axillarise</a:t>
            </a:r>
            <a:endParaRPr lang="tr-TR" dirty="0" smtClean="0"/>
          </a:p>
          <a:p>
            <a:pPr marL="64008" indent="0">
              <a:buNone/>
            </a:pPr>
            <a:endParaRPr lang="tr-TR" dirty="0" smtClean="0"/>
          </a:p>
          <a:p>
            <a:r>
              <a:rPr lang="tr-TR" dirty="0" smtClean="0"/>
              <a:t>V </a:t>
            </a:r>
            <a:r>
              <a:rPr lang="tr-TR" dirty="0" err="1" smtClean="0"/>
              <a:t>mediana</a:t>
            </a:r>
            <a:r>
              <a:rPr lang="tr-TR" dirty="0" smtClean="0"/>
              <a:t> </a:t>
            </a:r>
            <a:r>
              <a:rPr lang="tr-TR" dirty="0" err="1" smtClean="0"/>
              <a:t>antebrachii</a:t>
            </a:r>
            <a:r>
              <a:rPr lang="tr-TR" dirty="0" smtClean="0"/>
              <a:t>; </a:t>
            </a:r>
            <a:r>
              <a:rPr lang="tr-TR" dirty="0" err="1" smtClean="0"/>
              <a:t>palmardan</a:t>
            </a:r>
            <a:r>
              <a:rPr lang="tr-TR" dirty="0" smtClean="0"/>
              <a:t> başlar </a:t>
            </a:r>
            <a:r>
              <a:rPr lang="tr-TR" dirty="0" err="1" smtClean="0"/>
              <a:t>ulnar</a:t>
            </a:r>
            <a:r>
              <a:rPr lang="tr-TR" dirty="0" smtClean="0"/>
              <a:t> ilerler </a:t>
            </a:r>
          </a:p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 smtClean="0"/>
              <a:t>  V </a:t>
            </a:r>
            <a:r>
              <a:rPr lang="tr-TR" dirty="0" err="1" smtClean="0"/>
              <a:t>basilicaya</a:t>
            </a:r>
            <a:r>
              <a:rPr lang="tr-TR" dirty="0" smtClean="0"/>
              <a:t> drene</a:t>
            </a:r>
          </a:p>
          <a:p>
            <a:pPr marL="64008" indent="0">
              <a:buNone/>
            </a:pPr>
            <a:endParaRPr lang="tr-TR" dirty="0"/>
          </a:p>
          <a:p>
            <a:endParaRPr lang="tr-TR" dirty="0" smtClean="0"/>
          </a:p>
          <a:p>
            <a:pPr marL="64008" indent="0">
              <a:buNone/>
            </a:pPr>
            <a:endParaRPr lang="tr-TR" dirty="0"/>
          </a:p>
        </p:txBody>
      </p:sp>
      <p:pic>
        <p:nvPicPr>
          <p:cNvPr id="6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97928"/>
            <a:ext cx="3860885" cy="534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454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/>
              <a:t>Üst </a:t>
            </a:r>
            <a:r>
              <a:rPr lang="tr-TR" dirty="0" err="1"/>
              <a:t>Ekstremite</a:t>
            </a:r>
            <a:r>
              <a:rPr lang="tr-TR" dirty="0"/>
              <a:t> Dolaşım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6588224" cy="5195664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err="1" smtClean="0"/>
              <a:t>Yüzeyel</a:t>
            </a:r>
            <a:r>
              <a:rPr lang="tr-TR" b="1" dirty="0" smtClean="0"/>
              <a:t> </a:t>
            </a:r>
            <a:r>
              <a:rPr lang="tr-TR" b="1" dirty="0" err="1" smtClean="0"/>
              <a:t>venler</a:t>
            </a:r>
            <a:r>
              <a:rPr lang="tr-TR" b="1" dirty="0" smtClean="0"/>
              <a:t> &gt;Derin </a:t>
            </a:r>
            <a:r>
              <a:rPr lang="tr-TR" b="1" dirty="0" err="1" smtClean="0"/>
              <a:t>venler</a:t>
            </a:r>
            <a:endParaRPr lang="tr-TR" b="1" dirty="0" smtClean="0"/>
          </a:p>
          <a:p>
            <a:pPr marL="64008" indent="0">
              <a:buNone/>
            </a:pPr>
            <a:endParaRPr lang="tr-TR" dirty="0"/>
          </a:p>
          <a:p>
            <a:r>
              <a:rPr lang="tr-TR" dirty="0" smtClean="0"/>
              <a:t>Derin </a:t>
            </a:r>
            <a:r>
              <a:rPr lang="tr-TR" dirty="0" err="1" smtClean="0"/>
              <a:t>venler</a:t>
            </a:r>
            <a:r>
              <a:rPr lang="tr-TR" dirty="0" smtClean="0"/>
              <a:t>; arterlerle birlikte ilerler.</a:t>
            </a:r>
          </a:p>
          <a:p>
            <a:endParaRPr lang="tr-TR" dirty="0" smtClean="0"/>
          </a:p>
          <a:p>
            <a:pPr marL="635508" indent="-571500">
              <a:buFont typeface="+mj-lt"/>
              <a:buAutoNum type="romanUcPeriod"/>
            </a:pPr>
            <a:r>
              <a:rPr lang="tr-TR" dirty="0" err="1" smtClean="0"/>
              <a:t>Arcus</a:t>
            </a:r>
            <a:r>
              <a:rPr lang="tr-TR" dirty="0" smtClean="0"/>
              <a:t> </a:t>
            </a:r>
            <a:r>
              <a:rPr lang="tr-TR" dirty="0" err="1" smtClean="0"/>
              <a:t>venosus</a:t>
            </a:r>
            <a:r>
              <a:rPr lang="tr-TR" dirty="0" smtClean="0"/>
              <a:t> </a:t>
            </a:r>
            <a:r>
              <a:rPr lang="tr-TR" dirty="0" err="1" smtClean="0"/>
              <a:t>palmares</a:t>
            </a:r>
            <a:r>
              <a:rPr lang="tr-TR" dirty="0" smtClean="0"/>
              <a:t> </a:t>
            </a:r>
            <a:r>
              <a:rPr lang="tr-TR" dirty="0" err="1" smtClean="0"/>
              <a:t>profundus</a:t>
            </a:r>
            <a:endParaRPr lang="tr-TR" dirty="0" smtClean="0"/>
          </a:p>
          <a:p>
            <a:pPr marL="635508" indent="-571500">
              <a:buFont typeface="+mj-lt"/>
              <a:buAutoNum type="romanUcPeriod"/>
            </a:pPr>
            <a:r>
              <a:rPr lang="tr-TR" dirty="0" smtClean="0"/>
              <a:t>V </a:t>
            </a:r>
            <a:r>
              <a:rPr lang="tr-TR" dirty="0" err="1" smtClean="0"/>
              <a:t>ulnares</a:t>
            </a:r>
            <a:r>
              <a:rPr lang="tr-TR" dirty="0" smtClean="0"/>
              <a:t> v </a:t>
            </a:r>
            <a:r>
              <a:rPr lang="tr-TR" dirty="0" err="1" smtClean="0"/>
              <a:t>radiales</a:t>
            </a:r>
            <a:r>
              <a:rPr lang="tr-TR" dirty="0" smtClean="0"/>
              <a:t>; dirsek önünde birleşirler.</a:t>
            </a:r>
            <a:endParaRPr lang="tr-TR" dirty="0" smtClean="0"/>
          </a:p>
          <a:p>
            <a:pPr marL="635508" indent="-571500">
              <a:buFont typeface="+mj-lt"/>
              <a:buAutoNum type="romanUcPeriod"/>
            </a:pPr>
            <a:r>
              <a:rPr lang="tr-TR" dirty="0" smtClean="0"/>
              <a:t>V </a:t>
            </a:r>
            <a:r>
              <a:rPr lang="tr-TR" dirty="0" err="1" smtClean="0"/>
              <a:t>brachiales</a:t>
            </a:r>
            <a:r>
              <a:rPr lang="tr-TR" dirty="0" smtClean="0"/>
              <a:t>; a </a:t>
            </a:r>
            <a:r>
              <a:rPr lang="tr-TR" dirty="0" err="1" smtClean="0"/>
              <a:t>brachialesle</a:t>
            </a:r>
            <a:r>
              <a:rPr lang="tr-TR" dirty="0" smtClean="0"/>
              <a:t> ilerler.</a:t>
            </a:r>
            <a:endParaRPr lang="tr-TR" dirty="0" smtClean="0"/>
          </a:p>
          <a:p>
            <a:pPr marL="635508" indent="-571500">
              <a:buFont typeface="+mj-lt"/>
              <a:buAutoNum type="romanUcPeriod"/>
            </a:pPr>
            <a:r>
              <a:rPr lang="tr-TR" dirty="0" smtClean="0"/>
              <a:t>V </a:t>
            </a:r>
            <a:r>
              <a:rPr lang="tr-TR" dirty="0" err="1" smtClean="0"/>
              <a:t>axillaris</a:t>
            </a:r>
            <a:r>
              <a:rPr lang="tr-TR" dirty="0" smtClean="0"/>
              <a:t>; m teres </a:t>
            </a:r>
            <a:r>
              <a:rPr lang="tr-TR" dirty="0" err="1" smtClean="0"/>
              <a:t>majoru</a:t>
            </a:r>
            <a:r>
              <a:rPr lang="tr-TR" dirty="0" smtClean="0"/>
              <a:t> geçince</a:t>
            </a:r>
            <a:endParaRPr lang="tr-TR" dirty="0" smtClean="0"/>
          </a:p>
          <a:p>
            <a:pPr marL="635508" indent="-571500">
              <a:buFont typeface="+mj-lt"/>
              <a:buAutoNum type="romanUcPeriod"/>
            </a:pPr>
            <a:r>
              <a:rPr lang="tr-TR" dirty="0" smtClean="0"/>
              <a:t>V </a:t>
            </a:r>
            <a:r>
              <a:rPr lang="tr-TR" dirty="0" err="1" smtClean="0"/>
              <a:t>subclavia</a:t>
            </a:r>
            <a:r>
              <a:rPr lang="tr-TR" dirty="0" smtClean="0"/>
              <a:t>; </a:t>
            </a:r>
            <a:r>
              <a:rPr lang="tr-TR" dirty="0" err="1" smtClean="0"/>
              <a:t>claviculanın</a:t>
            </a:r>
            <a:r>
              <a:rPr lang="tr-TR" dirty="0" smtClean="0"/>
              <a:t> </a:t>
            </a:r>
            <a:r>
              <a:rPr lang="tr-TR" dirty="0" err="1" smtClean="0"/>
              <a:t>sternal</a:t>
            </a:r>
            <a:r>
              <a:rPr lang="tr-TR" dirty="0" smtClean="0"/>
              <a:t> ucunda VJİ ile birleşir.</a:t>
            </a:r>
          </a:p>
          <a:p>
            <a:pPr marL="635508" indent="-571500">
              <a:buFont typeface="+mj-lt"/>
              <a:buAutoNum type="romanUcPeriod"/>
            </a:pPr>
            <a:r>
              <a:rPr lang="tr-TR" dirty="0" smtClean="0"/>
              <a:t>V </a:t>
            </a:r>
            <a:r>
              <a:rPr lang="tr-TR" dirty="0" err="1" smtClean="0"/>
              <a:t>brachiocephalica</a:t>
            </a:r>
            <a:r>
              <a:rPr lang="tr-TR" dirty="0" smtClean="0"/>
              <a:t>; sağ sol birleşip </a:t>
            </a:r>
            <a:r>
              <a:rPr lang="tr-TR" b="1" dirty="0" smtClean="0"/>
              <a:t>VCS</a:t>
            </a:r>
            <a:endParaRPr lang="tr-TR" b="1" dirty="0"/>
          </a:p>
        </p:txBody>
      </p:sp>
      <p:pic>
        <p:nvPicPr>
          <p:cNvPr id="6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84354"/>
            <a:ext cx="3860885" cy="534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8087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Bileşik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532</TotalTime>
  <Words>514</Words>
  <Application>Microsoft Office PowerPoint</Application>
  <PresentationFormat>Ekran Gösterisi (4:3)</PresentationFormat>
  <Paragraphs>113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Canlı</vt:lpstr>
      <vt:lpstr>Dolaşım Sistemi Anatomisi 2</vt:lpstr>
      <vt:lpstr>Üst Ekstremite Dolaşım </vt:lpstr>
      <vt:lpstr>Üst Ekstremite Dolaşım </vt:lpstr>
      <vt:lpstr>Üst Ekstremite Dolaşım </vt:lpstr>
      <vt:lpstr>Üst Ekstremite Dolaşım </vt:lpstr>
      <vt:lpstr>Üst Ekstremite Dolaşım </vt:lpstr>
      <vt:lpstr>PowerPoint Sunusu</vt:lpstr>
      <vt:lpstr>Üst Ekstremite Dolaşım </vt:lpstr>
      <vt:lpstr>Üst Ekstremite Dolaşım </vt:lpstr>
      <vt:lpstr>PowerPoint Sunusu</vt:lpstr>
      <vt:lpstr>Alt Ekstremite Dolaşım </vt:lpstr>
      <vt:lpstr>PowerPoint Sunusu</vt:lpstr>
      <vt:lpstr>Alt Ekstremite Dolaşım </vt:lpstr>
      <vt:lpstr>PowerPoint Sunusu</vt:lpstr>
      <vt:lpstr>Alt Ekstremite Dolaşım </vt:lpstr>
      <vt:lpstr>PowerPoint Sunusu</vt:lpstr>
      <vt:lpstr>Alt Ekstremite Dolaşım </vt:lpstr>
      <vt:lpstr>PowerPoint Sunusu</vt:lpstr>
      <vt:lpstr>Alt Ekstremite Dolaşım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Dolaşım Sistemi Anatomisi</dc:title>
  <dc:creator>DrD</dc:creator>
  <cp:lastModifiedBy>Windows Kullanıcısı</cp:lastModifiedBy>
  <cp:revision>45</cp:revision>
  <dcterms:created xsi:type="dcterms:W3CDTF">2022-09-16T12:26:32Z</dcterms:created>
  <dcterms:modified xsi:type="dcterms:W3CDTF">2022-09-22T07:35:36Z</dcterms:modified>
</cp:coreProperties>
</file>